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9" r:id="rId6"/>
    <p:sldMasterId id="2147483696" r:id="rId7"/>
    <p:sldMasterId id="2147483707" r:id="rId8"/>
  </p:sldMasterIdLst>
  <p:notesMasterIdLst>
    <p:notesMasterId r:id="rId85"/>
  </p:notesMasterIdLst>
  <p:sldIdLst>
    <p:sldId id="258" r:id="rId9"/>
    <p:sldId id="3838" r:id="rId10"/>
    <p:sldId id="259" r:id="rId11"/>
    <p:sldId id="2699" r:id="rId12"/>
    <p:sldId id="3867" r:id="rId13"/>
    <p:sldId id="3868" r:id="rId14"/>
    <p:sldId id="3869" r:id="rId15"/>
    <p:sldId id="3870" r:id="rId16"/>
    <p:sldId id="3871" r:id="rId17"/>
    <p:sldId id="3872" r:id="rId18"/>
    <p:sldId id="3873" r:id="rId19"/>
    <p:sldId id="3874" r:id="rId20"/>
    <p:sldId id="3875" r:id="rId21"/>
    <p:sldId id="3876" r:id="rId22"/>
    <p:sldId id="3877" r:id="rId23"/>
    <p:sldId id="2732" r:id="rId24"/>
    <p:sldId id="3825" r:id="rId25"/>
    <p:sldId id="2730" r:id="rId26"/>
    <p:sldId id="3827" r:id="rId27"/>
    <p:sldId id="3829" r:id="rId28"/>
    <p:sldId id="3828" r:id="rId29"/>
    <p:sldId id="3826" r:id="rId30"/>
    <p:sldId id="2726" r:id="rId31"/>
    <p:sldId id="3831" r:id="rId32"/>
    <p:sldId id="3832" r:id="rId33"/>
    <p:sldId id="3833" r:id="rId34"/>
    <p:sldId id="3879" r:id="rId35"/>
    <p:sldId id="3878" r:id="rId36"/>
    <p:sldId id="2706" r:id="rId37"/>
    <p:sldId id="3834" r:id="rId38"/>
    <p:sldId id="3835" r:id="rId39"/>
    <p:sldId id="2701" r:id="rId40"/>
    <p:sldId id="2702" r:id="rId41"/>
    <p:sldId id="2707" r:id="rId42"/>
    <p:sldId id="3837" r:id="rId43"/>
    <p:sldId id="2709" r:id="rId44"/>
    <p:sldId id="2710" r:id="rId45"/>
    <p:sldId id="2712" r:id="rId46"/>
    <p:sldId id="2711" r:id="rId47"/>
    <p:sldId id="2714" r:id="rId48"/>
    <p:sldId id="2715" r:id="rId49"/>
    <p:sldId id="2716" r:id="rId50"/>
    <p:sldId id="2717" r:id="rId51"/>
    <p:sldId id="3839" r:id="rId52"/>
    <p:sldId id="3840" r:id="rId53"/>
    <p:sldId id="3841" r:id="rId54"/>
    <p:sldId id="3842" r:id="rId55"/>
    <p:sldId id="2718" r:id="rId56"/>
    <p:sldId id="3843" r:id="rId57"/>
    <p:sldId id="2719" r:id="rId58"/>
    <p:sldId id="2720" r:id="rId59"/>
    <p:sldId id="2721" r:id="rId60"/>
    <p:sldId id="3845" r:id="rId61"/>
    <p:sldId id="3848" r:id="rId62"/>
    <p:sldId id="400" r:id="rId63"/>
    <p:sldId id="397" r:id="rId64"/>
    <p:sldId id="3854" r:id="rId65"/>
    <p:sldId id="3849" r:id="rId66"/>
    <p:sldId id="3853" r:id="rId67"/>
    <p:sldId id="3850" r:id="rId68"/>
    <p:sldId id="3851" r:id="rId69"/>
    <p:sldId id="3864" r:id="rId70"/>
    <p:sldId id="3865" r:id="rId71"/>
    <p:sldId id="3866" r:id="rId72"/>
    <p:sldId id="3852" r:id="rId73"/>
    <p:sldId id="3855" r:id="rId74"/>
    <p:sldId id="3856" r:id="rId75"/>
    <p:sldId id="3857" r:id="rId76"/>
    <p:sldId id="3860" r:id="rId77"/>
    <p:sldId id="3858" r:id="rId78"/>
    <p:sldId id="3862" r:id="rId79"/>
    <p:sldId id="3861" r:id="rId80"/>
    <p:sldId id="3863" r:id="rId81"/>
    <p:sldId id="3859" r:id="rId82"/>
    <p:sldId id="2723" r:id="rId83"/>
    <p:sldId id="2724"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DD4016-CD0F-4E10-8CA5-E74C5732787B}">
          <p14:sldIdLst>
            <p14:sldId id="258"/>
            <p14:sldId id="3838"/>
            <p14:sldId id="259"/>
            <p14:sldId id="2699"/>
            <p14:sldId id="3867"/>
            <p14:sldId id="3868"/>
            <p14:sldId id="3869"/>
            <p14:sldId id="3870"/>
            <p14:sldId id="3871"/>
            <p14:sldId id="3872"/>
            <p14:sldId id="3873"/>
            <p14:sldId id="3874"/>
            <p14:sldId id="3875"/>
            <p14:sldId id="3876"/>
            <p14:sldId id="3877"/>
            <p14:sldId id="2732"/>
            <p14:sldId id="3825"/>
          </p14:sldIdLst>
        </p14:section>
        <p14:section name="Initial Setup" id="{E4A5C05F-42B4-43CA-BBF1-BAAC2E85E6FC}">
          <p14:sldIdLst>
            <p14:sldId id="2730"/>
          </p14:sldIdLst>
        </p14:section>
        <p14:section name="Create Credentials" id="{907C0AF2-A0C5-402E-947F-ED5C44F32052}">
          <p14:sldIdLst>
            <p14:sldId id="3827"/>
            <p14:sldId id="3829"/>
            <p14:sldId id="3828"/>
            <p14:sldId id="3826"/>
          </p14:sldIdLst>
        </p14:section>
        <p14:section name="Create Cluster" id="{A8B1ADE6-129A-4242-8328-FB8947ABA0ED}">
          <p14:sldIdLst>
            <p14:sldId id="2726"/>
            <p14:sldId id="3831"/>
            <p14:sldId id="3832"/>
            <p14:sldId id="3833"/>
            <p14:sldId id="3879"/>
            <p14:sldId id="3878"/>
            <p14:sldId id="2706"/>
            <p14:sldId id="3834"/>
          </p14:sldIdLst>
        </p14:section>
        <p14:section name="Deploy Jenkins" id="{ED19DB58-7EE6-44FA-BAA5-59176FDCE288}">
          <p14:sldIdLst>
            <p14:sldId id="3835"/>
            <p14:sldId id="2701"/>
            <p14:sldId id="2702"/>
            <p14:sldId id="2707"/>
            <p14:sldId id="3837"/>
          </p14:sldIdLst>
        </p14:section>
        <p14:section name="First Build" id="{E0CCA971-5024-4BAB-B5B5-355B5CC6672A}">
          <p14:sldIdLst>
            <p14:sldId id="2709"/>
            <p14:sldId id="2710"/>
          </p14:sldIdLst>
        </p14:section>
        <p14:section name="Integrate Dynatrace" id="{8758427C-A3A3-404F-B513-07AF67942CDA}">
          <p14:sldIdLst>
            <p14:sldId id="2712"/>
            <p14:sldId id="2711"/>
            <p14:sldId id="2714"/>
            <p14:sldId id="2715"/>
            <p14:sldId id="2716"/>
            <p14:sldId id="2717"/>
            <p14:sldId id="3839"/>
            <p14:sldId id="3840"/>
            <p14:sldId id="3841"/>
            <p14:sldId id="3842"/>
            <p14:sldId id="2718"/>
            <p14:sldId id="3843"/>
          </p14:sldIdLst>
        </p14:section>
        <p14:section name="Deploy Bad Build" id="{D1FD7D71-F966-4BEB-85D6-69BC4B32BF0E}">
          <p14:sldIdLst>
            <p14:sldId id="2719"/>
            <p14:sldId id="2720"/>
            <p14:sldId id="2721"/>
            <p14:sldId id="3845"/>
            <p14:sldId id="3848"/>
            <p14:sldId id="400"/>
            <p14:sldId id="397"/>
            <p14:sldId id="3854"/>
            <p14:sldId id="3849"/>
            <p14:sldId id="3853"/>
            <p14:sldId id="3850"/>
            <p14:sldId id="3851"/>
            <p14:sldId id="3864"/>
            <p14:sldId id="3865"/>
            <p14:sldId id="3866"/>
            <p14:sldId id="3852"/>
            <p14:sldId id="3855"/>
            <p14:sldId id="3856"/>
            <p14:sldId id="3857"/>
            <p14:sldId id="3860"/>
            <p14:sldId id="3858"/>
            <p14:sldId id="3862"/>
            <p14:sldId id="3861"/>
            <p14:sldId id="3863"/>
          </p14:sldIdLst>
        </p14:section>
        <p14:section name="Cleanup" id="{5B419EEC-A105-4095-9AB7-B19BF3C0A55E}">
          <p14:sldIdLst>
            <p14:sldId id="3859"/>
            <p14:sldId id="2723"/>
            <p14:sldId id="272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ton, Jennifer" initials="JJ" lastIdx="1" clrIdx="0">
    <p:extLst>
      <p:ext uri="{19B8F6BF-5375-455C-9EA6-DF929625EA0E}">
        <p15:presenceInfo xmlns:p15="http://schemas.microsoft.com/office/powerpoint/2012/main" userId="S-1-5-21-1248024348-3599049643-1007755405-231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246" autoAdjust="0"/>
    <p:restoredTop sz="94270" autoAdjust="0"/>
  </p:normalViewPr>
  <p:slideViewPr>
    <p:cSldViewPr snapToGrid="0">
      <p:cViewPr varScale="1">
        <p:scale>
          <a:sx n="83" d="100"/>
          <a:sy n="83" d="100"/>
        </p:scale>
        <p:origin x="77"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AE016E-9A84-41A9-99C9-4B66C217CEC4}" type="datetimeFigureOut">
              <a:rPr lang="en-US" smtClean="0"/>
              <a:t>9/10/2022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3A591-9B9D-4380-8777-0F91ABAFD89F}" type="slidenum">
              <a:rPr lang="en-US" smtClean="0"/>
              <a:t>‹#›</a:t>
            </a:fld>
            <a:endParaRPr lang="en-US"/>
          </a:p>
        </p:txBody>
      </p:sp>
    </p:spTree>
    <p:extLst>
      <p:ext uri="{BB962C8B-B14F-4D97-AF65-F5344CB8AC3E}">
        <p14:creationId xmlns:p14="http://schemas.microsoft.com/office/powerpoint/2010/main" val="781101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23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dirty="0"/>
              <a:t>In a computer system or network, a runbook is a compilation of routine procedures and operations that the system administrator or operator carries out. </a:t>
            </a:r>
          </a:p>
          <a:p>
            <a:endParaRPr lang="en-US" dirty="0"/>
          </a:p>
          <a:p>
            <a:r>
              <a:rPr lang="en-US" dirty="0"/>
              <a:t>Ansible is an open source IT configuration management, deployment, and orchestration tool. Ansible uses YAML syntax for Ansible playbooks. YAML is used because it is very easy for humans to understand, read and write. </a:t>
            </a:r>
          </a:p>
          <a:p>
            <a:endParaRPr lang="en-US" dirty="0"/>
          </a:p>
          <a:p>
            <a:r>
              <a:rPr lang="en-US" dirty="0"/>
              <a:t>Ansible Tower is the web UI and dashboard for Ansible. It automates and presents tasks graphically, especially the monitoring and dashboard types of tasks.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EE687BF2-DD47-42DC-A6BA-75BF314B04A1}"/>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r>
                        <a:rPr lang="en-US" sz="1000" dirty="0">
                          <a:solidFill>
                            <a:schemeClr val="tx1"/>
                          </a:solidFill>
                          <a:latin typeface="Bernina Sans Light" pitchFamily="50" charset="0"/>
                        </a:rPr>
                        <a:t>Introduction to Ansible and Ansible Tower</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solidFill>
                            <a:schemeClr val="tx1"/>
                          </a:solidFill>
                          <a:latin typeface="Bernina Sans Light" pitchFamily="50" charset="0"/>
                        </a:rPr>
                        <a:t>3 minutes</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6426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2828480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We’ll be implementing this use case with the carts service, since this feature is already implemented. The </a:t>
            </a:r>
            <a:r>
              <a:rPr lang="en-US" dirty="0"/>
              <a:t>carts</a:t>
            </a:r>
            <a:r>
              <a:rPr lang="en-US" sz="1200" b="0" i="0" kern="1200" dirty="0">
                <a:solidFill>
                  <a:schemeClr val="tx1"/>
                </a:solidFill>
                <a:effectLst/>
                <a:latin typeface="+mn-lt"/>
                <a:ea typeface="+mn-ea"/>
                <a:cs typeface="+mn-cs"/>
              </a:rPr>
              <a:t> service includes the endpoint </a:t>
            </a:r>
            <a:r>
              <a:rPr lang="en-US" b="1" dirty="0"/>
              <a:t>carts/1/items/promotional/</a:t>
            </a:r>
            <a:r>
              <a:rPr lang="en-US" sz="1200" b="0" i="0" kern="1200" dirty="0">
                <a:solidFill>
                  <a:schemeClr val="tx1"/>
                </a:solidFill>
                <a:effectLst/>
                <a:latin typeface="+mn-lt"/>
                <a:ea typeface="+mn-ea"/>
                <a:cs typeface="+mn-cs"/>
              </a:rPr>
              <a:t> that can take a numeric input value, the percentages of user interactions that will receive the promotional gift. For example, say 50% of users.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Therefore, we can easily change the behavior of our </a:t>
            </a:r>
            <a:r>
              <a:rPr lang="en-US" dirty="0"/>
              <a:t>carts</a:t>
            </a:r>
            <a:r>
              <a:rPr lang="en-US" sz="1200" b="0" i="0" kern="1200" dirty="0">
                <a:solidFill>
                  <a:schemeClr val="tx1"/>
                </a:solidFill>
                <a:effectLst/>
                <a:latin typeface="+mn-lt"/>
                <a:ea typeface="+mn-ea"/>
                <a:cs typeface="+mn-cs"/>
              </a:rPr>
              <a:t> service at runtime. However, changing the value without using a configuration management system would not allow us to track when changes happened and which configuration values have changed. So, that’s why we are using Ansible Tower to execute changes in our configuration.</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105189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E3A591-9B9D-4380-8777-0F91ABAFD89F}" type="slidenum">
              <a:rPr lang="en-US" smtClean="0"/>
              <a:t>64</a:t>
            </a:fld>
            <a:endParaRPr lang="en-US"/>
          </a:p>
        </p:txBody>
      </p:sp>
    </p:spTree>
    <p:extLst>
      <p:ext uri="{BB962C8B-B14F-4D97-AF65-F5344CB8AC3E}">
        <p14:creationId xmlns:p14="http://schemas.microsoft.com/office/powerpoint/2010/main" val="36073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33663" y="2079625"/>
            <a:ext cx="3735387" cy="2101850"/>
          </a:xfrm>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31EBC0C5-36BA-4BDD-BF54-DD0BBBF174A8}"/>
              </a:ext>
            </a:extLst>
          </p:cNvPr>
          <p:cNvGraphicFramePr>
            <a:graphicFrameLocks noGrp="1"/>
          </p:cNvGraphicFramePr>
          <p:nvPr/>
        </p:nvGraphicFramePr>
        <p:xfrm>
          <a:off x="719137" y="547731"/>
          <a:ext cx="5661660" cy="3676543"/>
        </p:xfrm>
        <a:graphic>
          <a:graphicData uri="http://schemas.openxmlformats.org/drawingml/2006/table">
            <a:tbl>
              <a:tblPr firstRow="1" bandRow="1">
                <a:tableStyleId>{5940675A-B579-460E-94D1-54222C63F5DA}</a:tableStyleId>
              </a:tblPr>
              <a:tblGrid>
                <a:gridCol w="1921192">
                  <a:extLst>
                    <a:ext uri="{9D8B030D-6E8A-4147-A177-3AD203B41FA5}">
                      <a16:colId xmlns:a16="http://schemas.microsoft.com/office/drawing/2014/main" val="2233295783"/>
                    </a:ext>
                  </a:extLst>
                </a:gridCol>
                <a:gridCol w="2340631">
                  <a:extLst>
                    <a:ext uri="{9D8B030D-6E8A-4147-A177-3AD203B41FA5}">
                      <a16:colId xmlns:a16="http://schemas.microsoft.com/office/drawing/2014/main" val="1075259599"/>
                    </a:ext>
                  </a:extLst>
                </a:gridCol>
                <a:gridCol w="1399837">
                  <a:extLst>
                    <a:ext uri="{9D8B030D-6E8A-4147-A177-3AD203B41FA5}">
                      <a16:colId xmlns:a16="http://schemas.microsoft.com/office/drawing/2014/main" val="2252893611"/>
                    </a:ext>
                  </a:extLst>
                </a:gridCol>
              </a:tblGrid>
              <a:tr h="263111">
                <a:tc gridSpan="2">
                  <a:txBody>
                    <a:bodyPr/>
                    <a:lstStyle/>
                    <a:p>
                      <a:r>
                        <a:rPr lang="en-US" sz="1100" b="1" kern="1200" dirty="0">
                          <a:solidFill>
                            <a:schemeClr val="bg1"/>
                          </a:solidFill>
                          <a:latin typeface="Bernina Sans Light" pitchFamily="50" charset="0"/>
                          <a:ea typeface="+mn-ea"/>
                          <a:cs typeface="+mn-cs"/>
                        </a:rPr>
                        <a:t>Purpose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pPr marL="0" algn="ctr" defTabSz="914400" rtl="0" eaLnBrk="1" latinLnBrk="0" hangingPunct="1"/>
                      <a:endParaRPr lang="en-US" sz="1100" b="1" kern="1200" dirty="0">
                        <a:solidFill>
                          <a:schemeClr val="bg1"/>
                        </a:solidFill>
                        <a:latin typeface="Bernina Sans Light" pitchFamily="50" charset="0"/>
                        <a:ea typeface="+mn-ea"/>
                        <a:cs typeface="+mn-cs"/>
                      </a:endParaRPr>
                    </a:p>
                  </a:txBody>
                  <a:tcPr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Topic Time</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735573345"/>
                  </a:ext>
                </a:extLst>
              </a:tr>
              <a:tr h="1025578">
                <a:tc gridSpan="2">
                  <a:txBody>
                    <a:bodyPr/>
                    <a:lstStyle/>
                    <a:p>
                      <a:endParaRPr lang="en-US" sz="1000" dirty="0">
                        <a:solidFill>
                          <a:schemeClr val="tx1"/>
                        </a:solidFill>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1100" dirty="0">
                        <a:latin typeface="Bernina Sans Light" pitchFamily="50" charset="0"/>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dirty="0">
                        <a:solidFill>
                          <a:schemeClr val="tx1"/>
                        </a:solidFill>
                        <a:latin typeface="Bernina Sans Light" pitchFamily="50" charset="0"/>
                      </a:endParaRP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85769748"/>
                  </a:ext>
                </a:extLst>
              </a:tr>
              <a:tr h="2631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dirty="0">
                          <a:solidFill>
                            <a:schemeClr val="bg1"/>
                          </a:solidFill>
                          <a:latin typeface="Bernina Sans Light" pitchFamily="50" charset="0"/>
                          <a:ea typeface="+mn-ea"/>
                          <a:cs typeface="+mn-cs"/>
                        </a:rPr>
                        <a:t>Resources/ Links</a:t>
                      </a: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gridSpan="2">
                  <a:txBody>
                    <a:bodyPr/>
                    <a:lstStyle/>
                    <a:p>
                      <a:pPr marL="0" algn="ctr" defTabSz="914400" rtl="0" eaLnBrk="1" latinLnBrk="0" hangingPunct="1"/>
                      <a:r>
                        <a:rPr lang="en-US" sz="1100" b="1" kern="1200" dirty="0">
                          <a:solidFill>
                            <a:schemeClr val="bg1"/>
                          </a:solidFill>
                          <a:latin typeface="Bernina Sans Light" pitchFamily="50" charset="0"/>
                          <a:ea typeface="+mn-ea"/>
                          <a:cs typeface="+mn-cs"/>
                        </a:rPr>
                        <a:t>Screen View</a:t>
                      </a:r>
                    </a:p>
                  </a:txBody>
                  <a:tcPr marL="94361" marR="94361" marT="46815" marB="4681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extLst>
                  <a:ext uri="{0D108BD9-81ED-4DB2-BD59-A6C34878D82A}">
                    <a16:rowId xmlns:a16="http://schemas.microsoft.com/office/drawing/2014/main" val="320794004"/>
                  </a:ext>
                </a:extLst>
              </a:tr>
              <a:tr h="2124743">
                <a:tc>
                  <a:txBody>
                    <a:bodyPr/>
                    <a:lstStyle/>
                    <a:p>
                      <a:endParaRPr lang="en-US" sz="1100" b="1" kern="1200" dirty="0">
                        <a:solidFill>
                          <a:schemeClr val="tx1"/>
                        </a:solidFill>
                        <a:latin typeface="Bernina Sans Light" pitchFamily="50" charset="0"/>
                        <a:ea typeface="+mn-ea"/>
                        <a:cs typeface="+mn-cs"/>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en-US" sz="1100" dirty="0">
                        <a:latin typeface="Bernina Sans Light" pitchFamily="50" charset="0"/>
                      </a:endParaRPr>
                    </a:p>
                  </a:txBody>
                  <a:tcPr marL="94361" marR="94361" marT="46815" marB="4681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826166239"/>
                  </a:ext>
                </a:extLst>
              </a:tr>
            </a:tbl>
          </a:graphicData>
        </a:graphic>
      </p:graphicFrame>
    </p:spTree>
    <p:extLst>
      <p:ext uri="{BB962C8B-B14F-4D97-AF65-F5344CB8AC3E}">
        <p14:creationId xmlns:p14="http://schemas.microsoft.com/office/powerpoint/2010/main" val="3576253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p:txBody>
          <a:bodyPr/>
          <a:lstStyle>
            <a:lvl1pPr>
              <a:lnSpc>
                <a:spcPct val="120000"/>
              </a:lnSpc>
              <a:spcAft>
                <a:spcPts val="0"/>
              </a:spcAft>
              <a:defRPr/>
            </a:lvl1pPr>
            <a:lvl2pPr>
              <a:lnSpc>
                <a:spcPct val="120000"/>
              </a:lnSpc>
              <a:spcAft>
                <a:spcPts val="0"/>
              </a:spcAft>
              <a:defRPr/>
            </a:lvl2pPr>
            <a:lvl3pPr>
              <a:lnSpc>
                <a:spcPct val="120000"/>
              </a:lnSpc>
              <a:spcAft>
                <a:spcPts val="0"/>
              </a:spcAft>
              <a:defRPr/>
            </a:lvl3pPr>
            <a:lvl4pPr>
              <a:lnSpc>
                <a:spcPct val="120000"/>
              </a:lnSpc>
              <a:spcAft>
                <a:spcPts val="0"/>
              </a:spcAft>
              <a:defRPr/>
            </a:lvl4pPr>
            <a:lvl5pPr>
              <a:lnSpc>
                <a:spcPct val="120000"/>
              </a:lnSpc>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631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ver slide (no present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817E17-C290-2E44-B812-7DC6ECAE4F22}"/>
              </a:ext>
            </a:extLst>
          </p:cNvPr>
          <p:cNvPicPr>
            <a:picLocks noChangeAspect="1"/>
          </p:cNvPicPr>
          <p:nvPr/>
        </p:nvPicPr>
        <p:blipFill rotWithShape="1">
          <a:blip r:embed="rId2">
            <a:alphaModFix/>
          </a:blip>
          <a:srcRect l="36648" t="-4717" r="35664" b="56705"/>
          <a:stretch/>
        </p:blipFill>
        <p:spPr>
          <a:xfrm rot="16200000">
            <a:off x="3396205" y="-1934132"/>
            <a:ext cx="6858001" cy="10733591"/>
          </a:xfrm>
          <a:prstGeom prst="rect">
            <a:avLst/>
          </a:prstGeom>
        </p:spPr>
      </p:pic>
      <p:sp>
        <p:nvSpPr>
          <p:cNvPr id="8" name="Title 1">
            <a:extLst>
              <a:ext uri="{FF2B5EF4-FFF2-40B4-BE49-F238E27FC236}">
                <a16:creationId xmlns:a16="http://schemas.microsoft.com/office/drawing/2014/main" id="{8408AAD5-C996-E54C-A290-59F0B906B96F}"/>
              </a:ext>
            </a:extLst>
          </p:cNvPr>
          <p:cNvSpPr>
            <a:spLocks noGrp="1"/>
          </p:cNvSpPr>
          <p:nvPr>
            <p:ph type="ctrTitle"/>
          </p:nvPr>
        </p:nvSpPr>
        <p:spPr>
          <a:xfrm>
            <a:off x="838199" y="1067503"/>
            <a:ext cx="7971181" cy="1927481"/>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2C73D0BB-DD4A-AA45-B146-5858965BFD03}"/>
              </a:ext>
            </a:extLst>
          </p:cNvPr>
          <p:cNvSpPr>
            <a:spLocks noGrp="1"/>
          </p:cNvSpPr>
          <p:nvPr>
            <p:ph type="subTitle" idx="1"/>
          </p:nvPr>
        </p:nvSpPr>
        <p:spPr>
          <a:xfrm>
            <a:off x="838199" y="3951675"/>
            <a:ext cx="7971181"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3" name="Straight Connector 12">
            <a:extLst>
              <a:ext uri="{FF2B5EF4-FFF2-40B4-BE49-F238E27FC236}">
                <a16:creationId xmlns:a16="http://schemas.microsoft.com/office/drawing/2014/main" id="{CC613BE1-5A2B-9C4B-904E-52D87FBBBE0F}"/>
              </a:ext>
            </a:extLst>
          </p:cNvPr>
          <p:cNvCxnSpPr>
            <a:cxnSpLocks/>
          </p:cNvCxnSpPr>
          <p:nvPr/>
        </p:nvCxnSpPr>
        <p:spPr>
          <a:xfrm>
            <a:off x="934450" y="3397293"/>
            <a:ext cx="7753316"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F184A7AC-7381-9E4F-A084-AB75B881D04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8847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trips(upRight)">
                                      <p:cBhvr>
                                        <p:cTn id="7" dur="1000"/>
                                        <p:tgtEl>
                                          <p:spTgt spid="13"/>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7"/>
                                        </p:tgtEl>
                                      </p:cBhvr>
                                    </p:animEffect>
                                    <p:animScale>
                                      <p:cBhvr>
                                        <p:cTn id="10" dur="100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over slide (1 presenter)">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5818248" y="288653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
        <p:nvSpPr>
          <p:cNvPr id="6" name="Picture Placeholder 5">
            <a:extLst>
              <a:ext uri="{FF2B5EF4-FFF2-40B4-BE49-F238E27FC236}">
                <a16:creationId xmlns:a16="http://schemas.microsoft.com/office/drawing/2014/main" id="{CFEC7FF6-51B1-804C-838C-CB22FB337D39}"/>
              </a:ext>
            </a:extLst>
          </p:cNvPr>
          <p:cNvSpPr>
            <a:spLocks noGrp="1"/>
          </p:cNvSpPr>
          <p:nvPr>
            <p:ph type="pic" sz="quarter" idx="37"/>
          </p:nvPr>
        </p:nvSpPr>
        <p:spPr>
          <a:xfrm>
            <a:off x="7726680" y="1580357"/>
            <a:ext cx="4465307" cy="3697287"/>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
        <p:nvSpPr>
          <p:cNvPr id="14" name="Title 1">
            <a:extLst>
              <a:ext uri="{FF2B5EF4-FFF2-40B4-BE49-F238E27FC236}">
                <a16:creationId xmlns:a16="http://schemas.microsoft.com/office/drawing/2014/main" id="{ED2A418B-0B8F-4946-92B2-7FB5126DBBEB}"/>
              </a:ext>
            </a:extLst>
          </p:cNvPr>
          <p:cNvSpPr>
            <a:spLocks noGrp="1"/>
          </p:cNvSpPr>
          <p:nvPr>
            <p:ph type="ctrTitle"/>
          </p:nvPr>
        </p:nvSpPr>
        <p:spPr>
          <a:xfrm>
            <a:off x="838200" y="681991"/>
            <a:ext cx="461772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15" name="Subtitle 2">
            <a:extLst>
              <a:ext uri="{FF2B5EF4-FFF2-40B4-BE49-F238E27FC236}">
                <a16:creationId xmlns:a16="http://schemas.microsoft.com/office/drawing/2014/main" id="{45C534D8-E674-3E4F-8F31-321E1171FBEF}"/>
              </a:ext>
            </a:extLst>
          </p:cNvPr>
          <p:cNvSpPr>
            <a:spLocks noGrp="1"/>
          </p:cNvSpPr>
          <p:nvPr>
            <p:ph type="subTitle" idx="1"/>
          </p:nvPr>
        </p:nvSpPr>
        <p:spPr>
          <a:xfrm>
            <a:off x="838200" y="4142175"/>
            <a:ext cx="461772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16" name="Straight Connector 15">
            <a:extLst>
              <a:ext uri="{FF2B5EF4-FFF2-40B4-BE49-F238E27FC236}">
                <a16:creationId xmlns:a16="http://schemas.microsoft.com/office/drawing/2014/main" id="{2AF7A2F2-ED27-C746-8CEC-9562FCC046BA}"/>
              </a:ext>
            </a:extLst>
          </p:cNvPr>
          <p:cNvCxnSpPr>
            <a:cxnSpLocks/>
          </p:cNvCxnSpPr>
          <p:nvPr/>
        </p:nvCxnSpPr>
        <p:spPr>
          <a:xfrm>
            <a:off x="934450" y="3587793"/>
            <a:ext cx="452147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1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upRight)">
                                      <p:cBhvr>
                                        <p:cTn id="7" dur="1000"/>
                                        <p:tgtEl>
                                          <p:spTgt spid="16"/>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ver slide (2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519684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519684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510059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6233160" y="1428908"/>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6233160" y="480069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8497824" y="0"/>
            <a:ext cx="3697452" cy="3694176"/>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8497824" y="3152549"/>
            <a:ext cx="3694417" cy="3705451"/>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pic>
        <p:nvPicPr>
          <p:cNvPr id="25" name="Graphic 24">
            <a:extLst>
              <a:ext uri="{FF2B5EF4-FFF2-40B4-BE49-F238E27FC236}">
                <a16:creationId xmlns:a16="http://schemas.microsoft.com/office/drawing/2014/main" id="{47D16EFB-54D7-EF41-A83B-6CE814FCE82E}"/>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133109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over slide (3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202305"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202305"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111427"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374327" y="72605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9644954" y="1"/>
            <a:ext cx="2550322" cy="2548063"/>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9647049" y="2151081"/>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9647049" y="4302162"/>
            <a:ext cx="2548227" cy="2555838"/>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endParaRPr lang="en-US" dirty="0"/>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374327" y="2886531"/>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374327" y="5037612"/>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21" name="Graphic 20">
            <a:extLst>
              <a:ext uri="{FF2B5EF4-FFF2-40B4-BE49-F238E27FC236}">
                <a16:creationId xmlns:a16="http://schemas.microsoft.com/office/drawing/2014/main" id="{BE838826-BEA7-F444-9A12-EC09F05CFAB8}"/>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34982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over slide (4 presenters)">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969A38-6B3C-2E47-B31F-4D4301A3DEE7}"/>
              </a:ext>
            </a:extLst>
          </p:cNvPr>
          <p:cNvPicPr>
            <a:picLocks noChangeAspect="1"/>
          </p:cNvPicPr>
          <p:nvPr/>
        </p:nvPicPr>
        <p:blipFill rotWithShape="1">
          <a:blip r:embed="rId2">
            <a:alphaModFix/>
          </a:blip>
          <a:srcRect l="36648" t="1022" r="35664" b="53597"/>
          <a:stretch/>
        </p:blipFill>
        <p:spPr>
          <a:xfrm rot="16200000">
            <a:off x="2666998" y="-2666999"/>
            <a:ext cx="6858001" cy="12192001"/>
          </a:xfrm>
          <a:prstGeom prst="rect">
            <a:avLst/>
          </a:prstGeom>
        </p:spPr>
      </p:pic>
      <p:sp>
        <p:nvSpPr>
          <p:cNvPr id="2" name="Title 1">
            <a:extLst>
              <a:ext uri="{FF2B5EF4-FFF2-40B4-BE49-F238E27FC236}">
                <a16:creationId xmlns:a16="http://schemas.microsoft.com/office/drawing/2014/main" id="{5B6867C5-9B24-2042-910E-14BAB99893A7}"/>
              </a:ext>
            </a:extLst>
          </p:cNvPr>
          <p:cNvSpPr>
            <a:spLocks noGrp="1"/>
          </p:cNvSpPr>
          <p:nvPr>
            <p:ph type="ctrTitle"/>
          </p:nvPr>
        </p:nvSpPr>
        <p:spPr>
          <a:xfrm>
            <a:off x="838200" y="681991"/>
            <a:ext cx="6743700" cy="2503494"/>
          </a:xfrm>
          <a:prstGeom prst="rect">
            <a:avLst/>
          </a:prstGeom>
        </p:spPr>
        <p:txBody>
          <a:bodyPr anchor="b">
            <a:normAutofit/>
          </a:bodyPr>
          <a:lstStyle>
            <a:lvl1pPr marL="0" algn="l" defTabSz="914400" rtl="0" eaLnBrk="1" latinLnBrk="0" hangingPunct="1">
              <a:lnSpc>
                <a:spcPct val="120000"/>
              </a:lnSpc>
              <a:spcBef>
                <a:spcPct val="0"/>
              </a:spcBef>
              <a:buNone/>
              <a:defRPr lang="en-US" sz="5400" b="1" i="0" kern="1200" dirty="0">
                <a:solidFill>
                  <a:schemeClr val="bg1"/>
                </a:solidFill>
                <a:latin typeface="Calibri" panose="020F0502020204030204" pitchFamily="34" charset="0"/>
                <a:ea typeface="+mj-ea"/>
                <a:cs typeface="Calibri" panose="020F050202020403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3E9DD88-ACE4-DC49-AB05-8AACE7793BD6}"/>
              </a:ext>
            </a:extLst>
          </p:cNvPr>
          <p:cNvSpPr>
            <a:spLocks noGrp="1"/>
          </p:cNvSpPr>
          <p:nvPr>
            <p:ph type="subTitle" idx="1"/>
          </p:nvPr>
        </p:nvSpPr>
        <p:spPr>
          <a:xfrm>
            <a:off x="838200" y="4142175"/>
            <a:ext cx="6743700" cy="878561"/>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i="0" kern="1200" dirty="0">
                <a:gradFill flip="none" rotWithShape="1">
                  <a:gsLst>
                    <a:gs pos="0">
                      <a:srgbClr val="1496FF"/>
                    </a:gs>
                    <a:gs pos="0">
                      <a:srgbClr val="2583EE"/>
                    </a:gs>
                    <a:gs pos="100000">
                      <a:srgbClr val="712F90"/>
                    </a:gs>
                  </a:gsLst>
                  <a:lin ang="0" scaled="1"/>
                  <a:tileRect/>
                </a:gra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41" name="Straight Connector 40">
            <a:extLst>
              <a:ext uri="{FF2B5EF4-FFF2-40B4-BE49-F238E27FC236}">
                <a16:creationId xmlns:a16="http://schemas.microsoft.com/office/drawing/2014/main" id="{EF63901B-9FFE-4847-AF93-786616A2AAB3}"/>
              </a:ext>
            </a:extLst>
          </p:cNvPr>
          <p:cNvCxnSpPr>
            <a:cxnSpLocks/>
          </p:cNvCxnSpPr>
          <p:nvPr/>
        </p:nvCxnSpPr>
        <p:spPr>
          <a:xfrm>
            <a:off x="934450" y="3587793"/>
            <a:ext cx="6647450"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59">
            <a:extLst>
              <a:ext uri="{FF2B5EF4-FFF2-40B4-BE49-F238E27FC236}">
                <a16:creationId xmlns:a16="http://schemas.microsoft.com/office/drawing/2014/main" id="{C00852C6-9DCC-2A4E-B962-4DE081D0D3BD}"/>
              </a:ext>
            </a:extLst>
          </p:cNvPr>
          <p:cNvSpPr>
            <a:spLocks noGrp="1"/>
          </p:cNvSpPr>
          <p:nvPr>
            <p:ph type="body" sz="quarter" idx="33"/>
          </p:nvPr>
        </p:nvSpPr>
        <p:spPr>
          <a:xfrm>
            <a:off x="7970188" y="55717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8" name="Text Placeholder 59">
            <a:extLst>
              <a:ext uri="{FF2B5EF4-FFF2-40B4-BE49-F238E27FC236}">
                <a16:creationId xmlns:a16="http://schemas.microsoft.com/office/drawing/2014/main" id="{F49255DD-148E-2D4C-AC67-99ED6C502860}"/>
              </a:ext>
            </a:extLst>
          </p:cNvPr>
          <p:cNvSpPr>
            <a:spLocks noGrp="1"/>
          </p:cNvSpPr>
          <p:nvPr>
            <p:ph type="body" sz="quarter" idx="34"/>
          </p:nvPr>
        </p:nvSpPr>
        <p:spPr>
          <a:xfrm>
            <a:off x="7970188" y="538612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3" name="Picture Placeholder 8">
            <a:extLst>
              <a:ext uri="{FF2B5EF4-FFF2-40B4-BE49-F238E27FC236}">
                <a16:creationId xmlns:a16="http://schemas.microsoft.com/office/drawing/2014/main" id="{582F5221-374E-4D49-AB17-A3803A350F6A}"/>
              </a:ext>
            </a:extLst>
          </p:cNvPr>
          <p:cNvSpPr>
            <a:spLocks noGrp="1" noChangeAspect="1"/>
          </p:cNvSpPr>
          <p:nvPr>
            <p:ph type="pic" sz="quarter" idx="36"/>
          </p:nvPr>
        </p:nvSpPr>
        <p:spPr>
          <a:xfrm>
            <a:off x="10245028" y="1"/>
            <a:ext cx="1950248" cy="1948521"/>
          </a:xfrm>
          <a:custGeom>
            <a:avLst/>
            <a:gdLst>
              <a:gd name="connsiteX0" fmla="*/ 0 w 3627921"/>
              <a:gd name="connsiteY0" fmla="*/ 3627921 h 3627921"/>
              <a:gd name="connsiteX1" fmla="*/ 0 w 3627921"/>
              <a:gd name="connsiteY1" fmla="*/ 0 h 3627921"/>
              <a:gd name="connsiteX2" fmla="*/ 3627921 w 3627921"/>
              <a:gd name="connsiteY2" fmla="*/ 0 h 3627921"/>
              <a:gd name="connsiteX3" fmla="*/ 3627921 w 3627921"/>
              <a:gd name="connsiteY3" fmla="*/ 3627921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14669 w 3627921"/>
              <a:gd name="connsiteY3" fmla="*/ 3111086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623833 w 3627921"/>
              <a:gd name="connsiteY3" fmla="*/ 3101923 h 3627921"/>
              <a:gd name="connsiteX4" fmla="*/ 0 w 3627921"/>
              <a:gd name="connsiteY4" fmla="*/ 3627921 h 3627921"/>
              <a:gd name="connsiteX0" fmla="*/ 0 w 3627921"/>
              <a:gd name="connsiteY0" fmla="*/ 3627921 h 3627921"/>
              <a:gd name="connsiteX1" fmla="*/ 0 w 3627921"/>
              <a:gd name="connsiteY1" fmla="*/ 0 h 3627921"/>
              <a:gd name="connsiteX2" fmla="*/ 3627921 w 3627921"/>
              <a:gd name="connsiteY2" fmla="*/ 0 h 3627921"/>
              <a:gd name="connsiteX3" fmla="*/ 3514701 w 3627921"/>
              <a:gd name="connsiteY3" fmla="*/ 3067624 h 3627921"/>
              <a:gd name="connsiteX4" fmla="*/ 0 w 3627921"/>
              <a:gd name="connsiteY4" fmla="*/ 3627921 h 3627921"/>
              <a:gd name="connsiteX0" fmla="*/ 0 w 3631138"/>
              <a:gd name="connsiteY0" fmla="*/ 3627921 h 3627921"/>
              <a:gd name="connsiteX1" fmla="*/ 0 w 3631138"/>
              <a:gd name="connsiteY1" fmla="*/ 0 h 3627921"/>
              <a:gd name="connsiteX2" fmla="*/ 3627921 w 3631138"/>
              <a:gd name="connsiteY2" fmla="*/ 0 h 3627921"/>
              <a:gd name="connsiteX3" fmla="*/ 3630069 w 3631138"/>
              <a:gd name="connsiteY3" fmla="*/ 3101923 h 3627921"/>
              <a:gd name="connsiteX4" fmla="*/ 0 w 3631138"/>
              <a:gd name="connsiteY4" fmla="*/ 3627921 h 3627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1138" h="3627921">
                <a:moveTo>
                  <a:pt x="0" y="3627921"/>
                </a:moveTo>
                <a:lnTo>
                  <a:pt x="0" y="0"/>
                </a:lnTo>
                <a:lnTo>
                  <a:pt x="3627921" y="0"/>
                </a:lnTo>
                <a:cubicBezTo>
                  <a:pt x="3623504" y="1037029"/>
                  <a:pt x="3634486" y="2064894"/>
                  <a:pt x="3630069" y="3101923"/>
                </a:cubicBezTo>
                <a:lnTo>
                  <a:pt x="0" y="3627921"/>
                </a:lnTo>
                <a:close/>
              </a:path>
            </a:pathLst>
          </a:custGeom>
        </p:spPr>
        <p:txBody>
          <a:bodyPr anchor="ctr"/>
          <a:lstStyle>
            <a:lvl1pPr marL="0" indent="0" algn="ctr">
              <a:buNone/>
              <a:defRPr/>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2ADF8F65-4077-E440-AF0D-021F4F2D9C49}"/>
              </a:ext>
            </a:extLst>
          </p:cNvPr>
          <p:cNvSpPr>
            <a:spLocks noGrp="1"/>
          </p:cNvSpPr>
          <p:nvPr>
            <p:ph type="pic" sz="quarter" idx="37"/>
          </p:nvPr>
        </p:nvSpPr>
        <p:spPr>
          <a:xfrm>
            <a:off x="10246630" y="1620403"/>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1" name="Picture Placeholder 4">
            <a:extLst>
              <a:ext uri="{FF2B5EF4-FFF2-40B4-BE49-F238E27FC236}">
                <a16:creationId xmlns:a16="http://schemas.microsoft.com/office/drawing/2014/main" id="{50CACDC7-5EAA-2344-9321-AFDFA85C33DA}"/>
              </a:ext>
            </a:extLst>
          </p:cNvPr>
          <p:cNvSpPr>
            <a:spLocks noGrp="1"/>
          </p:cNvSpPr>
          <p:nvPr>
            <p:ph type="pic" sz="quarter" idx="38"/>
          </p:nvPr>
        </p:nvSpPr>
        <p:spPr>
          <a:xfrm>
            <a:off x="10246630" y="3263442"/>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C14F8DBD-FF0E-F64F-B879-41CC8037549F}"/>
              </a:ext>
            </a:extLst>
          </p:cNvPr>
          <p:cNvSpPr>
            <a:spLocks noGrp="1"/>
          </p:cNvSpPr>
          <p:nvPr>
            <p:ph type="pic" sz="quarter" idx="39"/>
          </p:nvPr>
        </p:nvSpPr>
        <p:spPr>
          <a:xfrm>
            <a:off x="10246630" y="4903534"/>
            <a:ext cx="1948646" cy="1954466"/>
          </a:xfrm>
          <a:custGeom>
            <a:avLst/>
            <a:gdLst>
              <a:gd name="connsiteX0" fmla="*/ 0 w 3694112"/>
              <a:gd name="connsiteY0" fmla="*/ 3163887 h 3163887"/>
              <a:gd name="connsiteX1" fmla="*/ 0 w 3694112"/>
              <a:gd name="connsiteY1" fmla="*/ 0 h 3163887"/>
              <a:gd name="connsiteX2" fmla="*/ 3694112 w 3694112"/>
              <a:gd name="connsiteY2" fmla="*/ 0 h 3163887"/>
              <a:gd name="connsiteX3" fmla="*/ 3694112 w 3694112"/>
              <a:gd name="connsiteY3" fmla="*/ 3163887 h 3163887"/>
              <a:gd name="connsiteX4" fmla="*/ 0 w 3694112"/>
              <a:gd name="connsiteY4" fmla="*/ 3163887 h 3163887"/>
              <a:gd name="connsiteX0" fmla="*/ 0 w 3694112"/>
              <a:gd name="connsiteY0" fmla="*/ 3686401 h 3686401"/>
              <a:gd name="connsiteX1" fmla="*/ 0 w 3694112"/>
              <a:gd name="connsiteY1" fmla="*/ 522514 h 3686401"/>
              <a:gd name="connsiteX2" fmla="*/ 3694112 w 3694112"/>
              <a:gd name="connsiteY2" fmla="*/ 0 h 3686401"/>
              <a:gd name="connsiteX3" fmla="*/ 3694112 w 3694112"/>
              <a:gd name="connsiteY3" fmla="*/ 3686401 h 3686401"/>
              <a:gd name="connsiteX4" fmla="*/ 0 w 3694112"/>
              <a:gd name="connsiteY4" fmla="*/ 3686401 h 3686401"/>
              <a:gd name="connsiteX0" fmla="*/ 0 w 3697287"/>
              <a:gd name="connsiteY0" fmla="*/ 3699101 h 3699101"/>
              <a:gd name="connsiteX1" fmla="*/ 0 w 3697287"/>
              <a:gd name="connsiteY1" fmla="*/ 535214 h 3699101"/>
              <a:gd name="connsiteX2" fmla="*/ 3697287 w 3697287"/>
              <a:gd name="connsiteY2" fmla="*/ 0 h 3699101"/>
              <a:gd name="connsiteX3" fmla="*/ 3694112 w 3697287"/>
              <a:gd name="connsiteY3" fmla="*/ 3699101 h 3699101"/>
              <a:gd name="connsiteX4" fmla="*/ 0 w 3697287"/>
              <a:gd name="connsiteY4" fmla="*/ 3699101 h 3699101"/>
              <a:gd name="connsiteX0" fmla="*/ 0 w 3694417"/>
              <a:gd name="connsiteY0" fmla="*/ 3705451 h 3705451"/>
              <a:gd name="connsiteX1" fmla="*/ 0 w 3694417"/>
              <a:gd name="connsiteY1" fmla="*/ 541564 h 3705451"/>
              <a:gd name="connsiteX2" fmla="*/ 3694112 w 3694417"/>
              <a:gd name="connsiteY2" fmla="*/ 0 h 3705451"/>
              <a:gd name="connsiteX3" fmla="*/ 3694112 w 3694417"/>
              <a:gd name="connsiteY3" fmla="*/ 3705451 h 3705451"/>
              <a:gd name="connsiteX4" fmla="*/ 0 w 3694417"/>
              <a:gd name="connsiteY4" fmla="*/ 3705451 h 370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4417" h="3705451">
                <a:moveTo>
                  <a:pt x="0" y="3705451"/>
                </a:moveTo>
                <a:lnTo>
                  <a:pt x="0" y="541564"/>
                </a:lnTo>
                <a:lnTo>
                  <a:pt x="3694112" y="0"/>
                </a:lnTo>
                <a:cubicBezTo>
                  <a:pt x="3693054" y="1233034"/>
                  <a:pt x="3695170" y="2472417"/>
                  <a:pt x="3694112" y="3705451"/>
                </a:cubicBezTo>
                <a:lnTo>
                  <a:pt x="0" y="3705451"/>
                </a:lnTo>
                <a:close/>
              </a:path>
            </a:pathLst>
          </a:custGeom>
        </p:spPr>
        <p:txBody>
          <a:bodyPr anchor="ctr"/>
          <a:lstStyle>
            <a:lvl1pPr marL="0" indent="0" algn="ctr">
              <a:buNone/>
              <a:defRPr/>
            </a:lvl1pPr>
          </a:lstStyle>
          <a:p>
            <a:r>
              <a:rPr lang="en-US"/>
              <a:t>Click icon to add picture</a:t>
            </a:r>
          </a:p>
        </p:txBody>
      </p:sp>
      <p:sp>
        <p:nvSpPr>
          <p:cNvPr id="14" name="Text Placeholder 59">
            <a:extLst>
              <a:ext uri="{FF2B5EF4-FFF2-40B4-BE49-F238E27FC236}">
                <a16:creationId xmlns:a16="http://schemas.microsoft.com/office/drawing/2014/main" id="{B7FA887B-BEE3-694E-A3CA-08A2D0EA97D2}"/>
              </a:ext>
            </a:extLst>
          </p:cNvPr>
          <p:cNvSpPr>
            <a:spLocks noGrp="1"/>
          </p:cNvSpPr>
          <p:nvPr>
            <p:ph type="body" sz="quarter" idx="40"/>
          </p:nvPr>
        </p:nvSpPr>
        <p:spPr>
          <a:xfrm>
            <a:off x="7970188" y="2166825"/>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sp>
        <p:nvSpPr>
          <p:cNvPr id="15" name="Text Placeholder 59">
            <a:extLst>
              <a:ext uri="{FF2B5EF4-FFF2-40B4-BE49-F238E27FC236}">
                <a16:creationId xmlns:a16="http://schemas.microsoft.com/office/drawing/2014/main" id="{0C01EC1A-A9F4-3749-9811-57CA3A9E9B2E}"/>
              </a:ext>
            </a:extLst>
          </p:cNvPr>
          <p:cNvSpPr>
            <a:spLocks noGrp="1"/>
          </p:cNvSpPr>
          <p:nvPr>
            <p:ph type="body" sz="quarter" idx="41"/>
          </p:nvPr>
        </p:nvSpPr>
        <p:spPr>
          <a:xfrm>
            <a:off x="7970188" y="3776474"/>
            <a:ext cx="1938900" cy="1084937"/>
          </a:xfrm>
        </p:spPr>
        <p:txBody>
          <a:bodyPr anchor="ctr">
            <a:normAutofit/>
          </a:bodyPr>
          <a:lstStyle>
            <a:lvl1pPr marL="0" indent="0" algn="r">
              <a:lnSpc>
                <a:spcPct val="120000"/>
              </a:lnSpc>
              <a:spcBef>
                <a:spcPts val="0"/>
              </a:spcBef>
              <a:spcAft>
                <a:spcPts val="600"/>
              </a:spcAft>
              <a:buFont typeface="Arial" panose="020B0604020202020204" pitchFamily="34" charset="0"/>
              <a:buNone/>
              <a:defRPr sz="1400"/>
            </a:lvl1pPr>
          </a:lstStyle>
          <a:p>
            <a:pPr lvl="0"/>
            <a:r>
              <a:rPr lang="en-US"/>
              <a:t>Click to edit Master text styles</a:t>
            </a:r>
          </a:p>
          <a:p>
            <a:pPr lvl="1"/>
            <a:r>
              <a:rPr lang="en-US"/>
              <a:t>Second level</a:t>
            </a:r>
          </a:p>
        </p:txBody>
      </p:sp>
      <p:pic>
        <p:nvPicPr>
          <p:cNvPr id="16" name="Graphic 15">
            <a:extLst>
              <a:ext uri="{FF2B5EF4-FFF2-40B4-BE49-F238E27FC236}">
                <a16:creationId xmlns:a16="http://schemas.microsoft.com/office/drawing/2014/main" id="{9E5204E7-4623-D84D-9F3C-3DE8650B09E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2794" y="5729776"/>
            <a:ext cx="2827404" cy="499508"/>
          </a:xfrm>
          <a:prstGeom prst="rect">
            <a:avLst/>
          </a:prstGeom>
        </p:spPr>
      </p:pic>
    </p:spTree>
    <p:extLst>
      <p:ext uri="{BB962C8B-B14F-4D97-AF65-F5344CB8AC3E}">
        <p14:creationId xmlns:p14="http://schemas.microsoft.com/office/powerpoint/2010/main" val="2392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strips(upRight)">
                                      <p:cBhvr>
                                        <p:cTn id="7" dur="1000"/>
                                        <p:tgtEl>
                                          <p:spTgt spid="41"/>
                                        </p:tgtEl>
                                      </p:cBhvr>
                                    </p:animEffect>
                                  </p:childTnLst>
                                </p:cTn>
                              </p:par>
                              <p:par>
                                <p:cTn id="8" presetID="26" presetClass="emph" presetSubtype="0" repeatCount="indefinite" fill="hold" nodeType="withEffect">
                                  <p:stCondLst>
                                    <p:cond delay="10000"/>
                                  </p:stCondLst>
                                  <p:childTnLst>
                                    <p:animEffect transition="out" filter="fade">
                                      <p:cBhvr>
                                        <p:cTn id="9" dur="20000" tmFilter="0, 0; .2, .5; .8, .5; 1, 0"/>
                                        <p:tgtEl>
                                          <p:spTgt spid="24"/>
                                        </p:tgtEl>
                                      </p:cBhvr>
                                    </p:animEffect>
                                    <p:animScale>
                                      <p:cBhvr>
                                        <p:cTn id="10" dur="10000" autoRev="1" fill="hold"/>
                                        <p:tgtEl>
                                          <p:spTgt spid="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FD797729-DB87-9940-906F-E934CC1642E3}"/>
              </a:ext>
            </a:extLst>
          </p:cNvPr>
          <p:cNvPicPr>
            <a:picLocks noChangeAspect="1"/>
          </p:cNvPicPr>
          <p:nvPr/>
        </p:nvPicPr>
        <p:blipFill rotWithShape="1">
          <a:blip r:embed="rId2">
            <a:alphaModFix/>
          </a:blip>
          <a:srcRect l="38177" t="6498" r="29419" b="29677"/>
          <a:stretch/>
        </p:blipFill>
        <p:spPr>
          <a:xfrm rot="16200000">
            <a:off x="2666999" y="-2663338"/>
            <a:ext cx="6858001" cy="12192000"/>
          </a:xfrm>
          <a:prstGeom prst="rect">
            <a:avLst/>
          </a:prstGeom>
          <a:effectLst/>
        </p:spPr>
      </p:pic>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4167357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6"/>
                                        </p:tgtEl>
                                      </p:cBhvr>
                                    </p:animEffect>
                                    <p:animScale>
                                      <p:cBhvr>
                                        <p:cTn id="7" dur="1000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66101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AEC6838-9F5F-1F44-A42F-DFDF8C86CD8B}"/>
              </a:ext>
            </a:extLst>
          </p:cNvPr>
          <p:cNvSpPr/>
          <p:nvPr/>
        </p:nvSpPr>
        <p:spPr>
          <a:xfrm>
            <a:off x="838200" y="0"/>
            <a:ext cx="11243872" cy="1528997"/>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0F2EF55-64C6-BF48-A2CA-128B92E929E3}"/>
              </a:ext>
            </a:extLst>
          </p:cNvPr>
          <p:cNvPicPr>
            <a:picLocks noChangeAspect="1"/>
          </p:cNvPicPr>
          <p:nvPr/>
        </p:nvPicPr>
        <p:blipFill rotWithShape="1">
          <a:blip r:embed="rId2"/>
          <a:srcRect l="53393" t="41075" r="-40382" b="5048"/>
          <a:stretch/>
        </p:blipFill>
        <p:spPr>
          <a:xfrm rot="10800000">
            <a:off x="0" y="0"/>
            <a:ext cx="12192000" cy="6858000"/>
          </a:xfrm>
          <a:prstGeom prst="rect">
            <a:avLst/>
          </a:prstGeom>
        </p:spPr>
      </p:pic>
      <p:pic>
        <p:nvPicPr>
          <p:cNvPr id="8" name="Picture 7">
            <a:extLst>
              <a:ext uri="{FF2B5EF4-FFF2-40B4-BE49-F238E27FC236}">
                <a16:creationId xmlns:a16="http://schemas.microsoft.com/office/drawing/2014/main" id="{41A15935-2574-5D43-8226-EA300D7A2B43}"/>
              </a:ext>
            </a:extLst>
          </p:cNvPr>
          <p:cNvPicPr>
            <a:picLocks noChangeAspect="1"/>
          </p:cNvPicPr>
          <p:nvPr/>
        </p:nvPicPr>
        <p:blipFill rotWithShape="1">
          <a:blip r:embed="rId2">
            <a:alphaModFix amt="74000"/>
          </a:blip>
          <a:srcRect l="45472" t="-24517" r="6776" b="68031"/>
          <a:stretch/>
        </p:blipFill>
        <p:spPr>
          <a:xfrm>
            <a:off x="0" y="1"/>
            <a:ext cx="11829327" cy="6858000"/>
          </a:xfrm>
          <a:prstGeom prst="rect">
            <a:avLst/>
          </a:prstGeom>
        </p:spPr>
      </p:pic>
      <p:pic>
        <p:nvPicPr>
          <p:cNvPr id="9" name="Picture 8">
            <a:extLst>
              <a:ext uri="{FF2B5EF4-FFF2-40B4-BE49-F238E27FC236}">
                <a16:creationId xmlns:a16="http://schemas.microsoft.com/office/drawing/2014/main" id="{5DB41BF5-77D8-D74D-B68C-9BDC1220FAC1}"/>
              </a:ext>
            </a:extLst>
          </p:cNvPr>
          <p:cNvPicPr>
            <a:picLocks noChangeAspect="1"/>
          </p:cNvPicPr>
          <p:nvPr/>
        </p:nvPicPr>
        <p:blipFill rotWithShape="1">
          <a:blip r:embed="rId2">
            <a:alphaModFix/>
          </a:blip>
          <a:srcRect l="54662" t="56507" r="4872" b="-12993"/>
          <a:stretch/>
        </p:blipFill>
        <p:spPr>
          <a:xfrm>
            <a:off x="0" y="0"/>
            <a:ext cx="12191999" cy="6993467"/>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1276505B-E960-0045-9955-79D24F42A973}"/>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84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upRight)">
                                      <p:cBhvr>
                                        <p:cTn id="7" dur="1000"/>
                                        <p:tgtEl>
                                          <p:spTgt spid="7"/>
                                        </p:tgtEl>
                                      </p:cBhvr>
                                    </p:animEffect>
                                  </p:childTnLst>
                                </p:cTn>
                              </p:par>
                            </p:childTnLst>
                          </p:cTn>
                        </p:par>
                        <p:par>
                          <p:cTn id="8" fill="hold">
                            <p:stCondLst>
                              <p:cond delay="1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9"/>
                                        </p:tgtEl>
                                      </p:cBhvr>
                                    </p:animEffect>
                                    <p:animScale>
                                      <p:cBhvr>
                                        <p:cTn id="11" dur="10000" autoRev="1" fill="hold"/>
                                        <p:tgtEl>
                                          <p:spTgt spid="9"/>
                                        </p:tgtEl>
                                      </p:cBhvr>
                                      <p:by x="105000" y="105000"/>
                                    </p:animScale>
                                  </p:childTnLst>
                                </p:cTn>
                              </p:par>
                            </p:childTnLst>
                          </p:cTn>
                        </p:par>
                        <p:par>
                          <p:cTn id="12" fill="hold">
                            <p:stCondLst>
                              <p:cond delay="29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10"/>
                                        </p:tgtEl>
                                      </p:cBhvr>
                                    </p:animEffect>
                                    <p:animScale>
                                      <p:cBhvr>
                                        <p:cTn id="15" dur="10000" autoRev="1" fill="hold"/>
                                        <p:tgtEl>
                                          <p:spTgt spid="10"/>
                                        </p:tgtEl>
                                      </p:cBhvr>
                                      <p:by x="105000" y="105000"/>
                                    </p:animScale>
                                  </p:childTnLst>
                                </p:cTn>
                              </p:par>
                            </p:childTnLst>
                          </p:cTn>
                        </p:par>
                        <p:par>
                          <p:cTn id="16" fill="hold">
                            <p:stCondLst>
                              <p:cond delay="57000"/>
                            </p:stCondLst>
                            <p:childTnLst>
                              <p:par>
                                <p:cTn id="17" presetID="26" presetClass="emph" presetSubtype="0" repeatCount="indefinite" fill="hold" nodeType="afterEffect">
                                  <p:stCondLst>
                                    <p:cond delay="0"/>
                                  </p:stCondLst>
                                  <p:childTnLst>
                                    <p:animEffect transition="out" filter="fade">
                                      <p:cBhvr>
                                        <p:cTn id="18" dur="20000" tmFilter="0, 0; .2, .5; .8, .5; 1, 0"/>
                                        <p:tgtEl>
                                          <p:spTgt spid="8"/>
                                        </p:tgtEl>
                                      </p:cBhvr>
                                    </p:animEffect>
                                    <p:animScale>
                                      <p:cBhvr>
                                        <p:cTn id="19"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73261E8-1C85-5E42-B05C-3D4DE0C48202}"/>
              </a:ext>
            </a:extLst>
          </p:cNvPr>
          <p:cNvSpPr/>
          <p:nvPr/>
        </p:nvSpPr>
        <p:spPr>
          <a:xfrm>
            <a:off x="838200" y="0"/>
            <a:ext cx="11353798"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EE2391-C42B-AB42-A9EC-EDB4DD0EAF8A}"/>
              </a:ext>
            </a:extLst>
          </p:cNvPr>
          <p:cNvPicPr>
            <a:picLocks noChangeAspect="1"/>
          </p:cNvPicPr>
          <p:nvPr/>
        </p:nvPicPr>
        <p:blipFill rotWithShape="1">
          <a:blip r:embed="rId2"/>
          <a:srcRect l="19713" t="68317" r="-12265" b="-31311"/>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DDD66BD-B9C6-AC4C-B326-6FA55F9B5423}"/>
              </a:ext>
            </a:extLst>
          </p:cNvPr>
          <p:cNvPicPr>
            <a:picLocks noChangeAspect="1"/>
          </p:cNvPicPr>
          <p:nvPr/>
        </p:nvPicPr>
        <p:blipFill rotWithShape="1">
          <a:blip r:embed="rId2"/>
          <a:srcRect l="57226" t="2815" r="-10941" b="26556"/>
          <a:stretch/>
        </p:blipFill>
        <p:spPr>
          <a:xfrm rot="10800000">
            <a:off x="5960961" y="-2"/>
            <a:ext cx="6231037" cy="6858002"/>
          </a:xfrm>
          <a:prstGeom prst="rect">
            <a:avLst/>
          </a:prstGeom>
        </p:spPr>
      </p:pic>
      <p:pic>
        <p:nvPicPr>
          <p:cNvPr id="11" name="Picture 10">
            <a:extLst>
              <a:ext uri="{FF2B5EF4-FFF2-40B4-BE49-F238E27FC236}">
                <a16:creationId xmlns:a16="http://schemas.microsoft.com/office/drawing/2014/main" id="{BB32839B-B005-3746-B1D6-91D2EDDD0B1C}"/>
              </a:ext>
            </a:extLst>
          </p:cNvPr>
          <p:cNvPicPr>
            <a:picLocks noChangeAspect="1"/>
          </p:cNvPicPr>
          <p:nvPr/>
        </p:nvPicPr>
        <p:blipFill rotWithShape="1">
          <a:blip r:embed="rId2">
            <a:alphaModFix amt="74000"/>
          </a:blip>
          <a:srcRect l="44808" t="-16989" r="7440" b="60503"/>
          <a:stretch/>
        </p:blipFill>
        <p:spPr>
          <a:xfrm>
            <a:off x="0" y="1"/>
            <a:ext cx="11829327" cy="6858000"/>
          </a:xfrm>
          <a:prstGeom prst="rect">
            <a:avLst/>
          </a:prstGeom>
        </p:spPr>
      </p:pic>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252366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afterEffect">
                                  <p:stCondLst>
                                    <p:cond delay="8000"/>
                                  </p:stCondLst>
                                  <p:childTnLst>
                                    <p:animEffect transition="out" filter="fade">
                                      <p:cBhvr>
                                        <p:cTn id="6" dur="20000" tmFilter="0, 0; .2, .5; .8, .5; 1, 0"/>
                                        <p:tgtEl>
                                          <p:spTgt spid="11"/>
                                        </p:tgtEl>
                                      </p:cBhvr>
                                    </p:animEffect>
                                    <p:animScale>
                                      <p:cBhvr>
                                        <p:cTn id="7" dur="10000" autoRev="1" fill="hold"/>
                                        <p:tgtEl>
                                          <p:spTgt spid="11"/>
                                        </p:tgtEl>
                                      </p:cBhvr>
                                      <p:by x="105000" y="105000"/>
                                    </p:animScale>
                                  </p:childTnLst>
                                </p:cTn>
                              </p:par>
                            </p:childTnLst>
                          </p:cTn>
                        </p:par>
                        <p:par>
                          <p:cTn id="8" fill="hold">
                            <p:stCondLst>
                              <p:cond delay="28000"/>
                            </p:stCondLst>
                            <p:childTnLst>
                              <p:par>
                                <p:cTn id="9" presetID="26" presetClass="emph" presetSubtype="0" repeatCount="indefinite" fill="hold" nodeType="afterEffect">
                                  <p:stCondLst>
                                    <p:cond delay="8000"/>
                                  </p:stCondLst>
                                  <p:childTnLst>
                                    <p:animEffect transition="out" filter="fade">
                                      <p:cBhvr>
                                        <p:cTn id="10" dur="20000" tmFilter="0, 0; .2, .5; .8, .5; 1, 0"/>
                                        <p:tgtEl>
                                          <p:spTgt spid="5"/>
                                        </p:tgtEl>
                                      </p:cBhvr>
                                    </p:animEffect>
                                    <p:animScale>
                                      <p:cBhvr>
                                        <p:cTn id="11" dur="10000" autoRev="1" fill="hold"/>
                                        <p:tgtEl>
                                          <p:spTgt spid="5"/>
                                        </p:tgtEl>
                                      </p:cBhvr>
                                      <p:by x="105000" y="105000"/>
                                    </p:animScale>
                                  </p:childTnLst>
                                </p:cTn>
                              </p:par>
                            </p:childTnLst>
                          </p:cTn>
                        </p:par>
                        <p:par>
                          <p:cTn id="12" fill="hold">
                            <p:stCondLst>
                              <p:cond delay="56000"/>
                            </p:stCondLst>
                            <p:childTnLst>
                              <p:par>
                                <p:cTn id="13" presetID="26" presetClass="emph" presetSubtype="0" repeatCount="indefinite" fill="hold" nodeType="afterEffect">
                                  <p:stCondLst>
                                    <p:cond delay="8000"/>
                                  </p:stCondLst>
                                  <p:childTnLst>
                                    <p:animEffect transition="out" filter="fade">
                                      <p:cBhvr>
                                        <p:cTn id="14" dur="20000" tmFilter="0, 0; .2, .5; .8, .5; 1, 0"/>
                                        <p:tgtEl>
                                          <p:spTgt spid="8"/>
                                        </p:tgtEl>
                                      </p:cBhvr>
                                    </p:animEffect>
                                    <p:animScale>
                                      <p:cBhvr>
                                        <p:cTn id="15"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68921" cy="1334125"/>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7C083C6-A6F4-644D-B048-803FC98DF5BF}"/>
              </a:ext>
            </a:extLst>
          </p:cNvPr>
          <p:cNvPicPr>
            <a:picLocks noChangeAspect="1"/>
          </p:cNvPicPr>
          <p:nvPr/>
        </p:nvPicPr>
        <p:blipFill rotWithShape="1">
          <a:blip r:embed="rId2">
            <a:alphaModFix/>
          </a:blip>
          <a:srcRect l="36648" t="-10716" r="35664" b="62704"/>
          <a:stretch/>
        </p:blipFill>
        <p:spPr>
          <a:xfrm rot="5400000">
            <a:off x="1937795" y="-1934132"/>
            <a:ext cx="6858001" cy="10733591"/>
          </a:xfrm>
          <a:prstGeom prst="rect">
            <a:avLst/>
          </a:prstGeom>
          <a:effectLst/>
        </p:spPr>
      </p:pic>
      <p:sp>
        <p:nvSpPr>
          <p:cNvPr id="14" name="Picture Placeholder 13">
            <a:extLst>
              <a:ext uri="{FF2B5EF4-FFF2-40B4-BE49-F238E27FC236}">
                <a16:creationId xmlns:a16="http://schemas.microsoft.com/office/drawing/2014/main" id="{F13C8D0A-95F3-C74A-9ACE-7F4499928294}"/>
              </a:ext>
            </a:extLst>
          </p:cNvPr>
          <p:cNvSpPr>
            <a:spLocks noGrp="1"/>
          </p:cNvSpPr>
          <p:nvPr>
            <p:ph type="pic" sz="quarter" idx="10"/>
          </p:nvPr>
        </p:nvSpPr>
        <p:spPr>
          <a:xfrm>
            <a:off x="1719943" y="1965672"/>
            <a:ext cx="2258492" cy="2258492"/>
          </a:xfrm>
          <a:prstGeom prst="ellipse">
            <a:avLst/>
          </a:prstGeom>
          <a:ln w="107950">
            <a:noFill/>
          </a:ln>
        </p:spPr>
        <p:txBody>
          <a:bodyPr anchor="ctr"/>
          <a:lstStyle>
            <a:lvl1pPr marL="0" indent="0" algn="ctr">
              <a:buNone/>
              <a:defRPr/>
            </a:lvl1pPr>
          </a:lstStyle>
          <a:p>
            <a:r>
              <a:rPr lang="en-US"/>
              <a:t>Click icon to add picture</a:t>
            </a:r>
            <a:endParaRPr lang="en-US" dirty="0"/>
          </a:p>
        </p:txBody>
      </p:sp>
      <p:sp>
        <p:nvSpPr>
          <p:cNvPr id="21" name="Content Placeholder 20">
            <a:extLst>
              <a:ext uri="{FF2B5EF4-FFF2-40B4-BE49-F238E27FC236}">
                <a16:creationId xmlns:a16="http://schemas.microsoft.com/office/drawing/2014/main" id="{BD15F5A2-554B-384B-8DFD-9A0C987C9F94}"/>
              </a:ext>
            </a:extLst>
          </p:cNvPr>
          <p:cNvSpPr>
            <a:spLocks noGrp="1"/>
          </p:cNvSpPr>
          <p:nvPr>
            <p:ph sz="quarter" idx="12" hasCustomPrompt="1"/>
          </p:nvPr>
        </p:nvSpPr>
        <p:spPr>
          <a:xfrm>
            <a:off x="4392386" y="4913221"/>
            <a:ext cx="2185987" cy="746457"/>
          </a:xfrm>
        </p:spPr>
        <p:txBody>
          <a:bodyPr anchor="ctr"/>
          <a:lstStyle>
            <a:lvl1pPr marL="0" indent="0" algn="ctr">
              <a:buNone/>
              <a:defRPr/>
            </a:lvl1pPr>
          </a:lstStyle>
          <a:p>
            <a:pPr lvl="0"/>
            <a:r>
              <a:rPr lang="en-US" dirty="0"/>
              <a:t>Logo</a:t>
            </a:r>
          </a:p>
        </p:txBody>
      </p:sp>
      <p:sp>
        <p:nvSpPr>
          <p:cNvPr id="3" name="Text Placeholder 2">
            <a:extLst>
              <a:ext uri="{FF2B5EF4-FFF2-40B4-BE49-F238E27FC236}">
                <a16:creationId xmlns:a16="http://schemas.microsoft.com/office/drawing/2014/main" id="{C501F8B9-EAB7-7B44-8EE3-16E66E60A89F}"/>
              </a:ext>
            </a:extLst>
          </p:cNvPr>
          <p:cNvSpPr>
            <a:spLocks noGrp="1"/>
          </p:cNvSpPr>
          <p:nvPr>
            <p:ph type="body" sz="quarter" idx="13"/>
          </p:nvPr>
        </p:nvSpPr>
        <p:spPr>
          <a:xfrm>
            <a:off x="4392386" y="1965672"/>
            <a:ext cx="6079672" cy="263898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71976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9"/>
                                        </p:tgtEl>
                                      </p:cBhvr>
                                    </p:animEffect>
                                    <p:animScale>
                                      <p:cBhvr>
                                        <p:cTn id="7" dur="100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7921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BAD930-BE27-6E47-BB3F-6EA719C882C0}"/>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8" name="Text Placeholder 47">
            <a:extLst>
              <a:ext uri="{FF2B5EF4-FFF2-40B4-BE49-F238E27FC236}">
                <a16:creationId xmlns:a16="http://schemas.microsoft.com/office/drawing/2014/main" id="{0BCDFFF3-70C5-8D41-B4F9-2E7DD888DC48}"/>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4" name="Picture Placeholder 21">
            <a:extLst>
              <a:ext uri="{FF2B5EF4-FFF2-40B4-BE49-F238E27FC236}">
                <a16:creationId xmlns:a16="http://schemas.microsoft.com/office/drawing/2014/main" id="{85DC5248-8AF9-3F41-86C9-81D17A0613E2}"/>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55" name="Text Placeholder 47">
            <a:extLst>
              <a:ext uri="{FF2B5EF4-FFF2-40B4-BE49-F238E27FC236}">
                <a16:creationId xmlns:a16="http://schemas.microsoft.com/office/drawing/2014/main" id="{B7F8D756-65C6-5644-A95C-69DD9DE8B37B}"/>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6" name="Picture Placeholder 21">
            <a:extLst>
              <a:ext uri="{FF2B5EF4-FFF2-40B4-BE49-F238E27FC236}">
                <a16:creationId xmlns:a16="http://schemas.microsoft.com/office/drawing/2014/main" id="{DE8607E8-22B2-C14C-8C0C-EEF15CFEFF6B}"/>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57" name="Text Placeholder 47">
            <a:extLst>
              <a:ext uri="{FF2B5EF4-FFF2-40B4-BE49-F238E27FC236}">
                <a16:creationId xmlns:a16="http://schemas.microsoft.com/office/drawing/2014/main" id="{BF4665D7-CBCB-6C47-B896-1CA2023D7EC6}"/>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59" name="Picture Placeholder 21">
            <a:extLst>
              <a:ext uri="{FF2B5EF4-FFF2-40B4-BE49-F238E27FC236}">
                <a16:creationId xmlns:a16="http://schemas.microsoft.com/office/drawing/2014/main" id="{ED53C0EA-C22F-FB4C-B3D4-364F2A1C7209}"/>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60" name="Text Placeholder 47">
            <a:extLst>
              <a:ext uri="{FF2B5EF4-FFF2-40B4-BE49-F238E27FC236}">
                <a16:creationId xmlns:a16="http://schemas.microsoft.com/office/drawing/2014/main" id="{72A32B54-5C72-4D44-9A60-E104B610165E}"/>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1" name="Picture Placeholder 21">
            <a:extLst>
              <a:ext uri="{FF2B5EF4-FFF2-40B4-BE49-F238E27FC236}">
                <a16:creationId xmlns:a16="http://schemas.microsoft.com/office/drawing/2014/main" id="{3A08E506-7368-7D4D-925F-B6D26176334B}"/>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62" name="Text Placeholder 47">
            <a:extLst>
              <a:ext uri="{FF2B5EF4-FFF2-40B4-BE49-F238E27FC236}">
                <a16:creationId xmlns:a16="http://schemas.microsoft.com/office/drawing/2014/main" id="{000A0F2F-1F9A-1F4D-AF70-E2D9EE77DDCC}"/>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63" name="Picture Placeholder 21">
            <a:extLst>
              <a:ext uri="{FF2B5EF4-FFF2-40B4-BE49-F238E27FC236}">
                <a16:creationId xmlns:a16="http://schemas.microsoft.com/office/drawing/2014/main" id="{78F8B846-FF54-5742-87E5-3710613E1A8C}"/>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64" name="Text Placeholder 47">
            <a:extLst>
              <a:ext uri="{FF2B5EF4-FFF2-40B4-BE49-F238E27FC236}">
                <a16:creationId xmlns:a16="http://schemas.microsoft.com/office/drawing/2014/main" id="{D9001490-5F6D-E040-9096-327B355E4A73}"/>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3739924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DEDC7CE-1B19-A440-A7F1-C54377A71494}"/>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45428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9"/>
                                        </p:tgtEl>
                                      </p:cBhvr>
                                    </p:animEffect>
                                    <p:animScale>
                                      <p:cBhvr>
                                        <p:cTn id="7" dur="10000"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FE7B39-087A-B846-9646-B740D894A63E}"/>
              </a:ext>
            </a:extLst>
          </p:cNvPr>
          <p:cNvPicPr>
            <a:picLocks noChangeAspect="1"/>
          </p:cNvPicPr>
          <p:nvPr/>
        </p:nvPicPr>
        <p:blipFill rotWithShape="1">
          <a:blip r:embed="rId2">
            <a:alphaModFix/>
          </a:blip>
          <a:srcRect l="-18398" t="27173" r="40001" b="32171"/>
          <a:stretch/>
        </p:blipFill>
        <p:spPr>
          <a:xfrm>
            <a:off x="0" y="0"/>
            <a:ext cx="12191999"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21712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12"/>
                                        </p:tgtEl>
                                      </p:cBhvr>
                                    </p:animEffect>
                                    <p:animScale>
                                      <p:cBhvr>
                                        <p:cTn id="7" dur="10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797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10000"/>
                                  </p:stCondLst>
                                  <p:childTnLst>
                                    <p:animEffect transition="out" filter="fade">
                                      <p:cBhvr>
                                        <p:cTn id="6" dur="20000" tmFilter="0, 0; .2, .5; .8, .5; 1, 0"/>
                                        <p:tgtEl>
                                          <p:spTgt spid="21"/>
                                        </p:tgtEl>
                                      </p:cBhvr>
                                    </p:animEffect>
                                    <p:animScale>
                                      <p:cBhvr>
                                        <p:cTn id="7" dur="1000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14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7700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0"/>
                                        <p:tgtEl>
                                          <p:spTgt spid="3"/>
                                        </p:tgtEl>
                                      </p:cBhvr>
                                    </p:animEffect>
                                  </p:childTnLst>
                                </p:cTn>
                              </p:par>
                              <p:par>
                                <p:cTn id="13" presetID="26" presetClass="emph" presetSubtype="0" repeatCount="indefinite" fill="hold" nodeType="withEffect">
                                  <p:stCondLst>
                                    <p:cond delay="0"/>
                                  </p:stCondLst>
                                  <p:childTnLst>
                                    <p:animEffect transition="out" filter="fade">
                                      <p:cBhvr>
                                        <p:cTn id="14" dur="20000" tmFilter="0, 0; .2, .5; .8, .5; 1, 0"/>
                                        <p:tgtEl>
                                          <p:spTgt spid="7"/>
                                        </p:tgtEl>
                                      </p:cBhvr>
                                    </p:animEffect>
                                    <p:animScale>
                                      <p:cBhvr>
                                        <p:cTn id="15" dur="10000" autoRev="1" fill="hold"/>
                                        <p:tgtEl>
                                          <p:spTgt spid="7"/>
                                        </p:tgtEl>
                                      </p:cBhvr>
                                      <p:by x="105000" y="105000"/>
                                    </p:animScale>
                                  </p:childTnLst>
                                </p:cTn>
                              </p:par>
                            </p:childTnLst>
                          </p:cTn>
                        </p:par>
                        <p:par>
                          <p:cTn id="16" fill="hold">
                            <p:stCondLst>
                              <p:cond delay="20000"/>
                            </p:stCondLst>
                            <p:childTnLst>
                              <p:par>
                                <p:cTn id="17" presetID="26" presetClass="emph" presetSubtype="0" repeatCount="indefinite" fill="hold" nodeType="afterEffect">
                                  <p:stCondLst>
                                    <p:cond delay="10000"/>
                                  </p:stCondLst>
                                  <p:childTnLst>
                                    <p:animEffect transition="out" filter="fade">
                                      <p:cBhvr>
                                        <p:cTn id="18" dur="20000" tmFilter="0, 0; .2, .5; .8, .5; 1, 0"/>
                                        <p:tgtEl>
                                          <p:spTgt spid="5"/>
                                        </p:tgtEl>
                                      </p:cBhvr>
                                    </p:animEffect>
                                    <p:animScale>
                                      <p:cBhvr>
                                        <p:cTn id="19" dur="10000" autoRev="1" fill="hold"/>
                                        <p:tgtEl>
                                          <p:spTgt spid="5"/>
                                        </p:tgtEl>
                                      </p:cBhvr>
                                      <p:by x="105000" y="105000"/>
                                    </p:animScale>
                                  </p:childTnLst>
                                </p:cTn>
                              </p:par>
                            </p:childTnLst>
                          </p:cTn>
                        </p:par>
                        <p:par>
                          <p:cTn id="20" fill="hold">
                            <p:stCondLst>
                              <p:cond delay="50000"/>
                            </p:stCondLst>
                            <p:childTnLst>
                              <p:par>
                                <p:cTn id="21" presetID="26" presetClass="emph" presetSubtype="0" repeatCount="indefinite" fill="hold" nodeType="afterEffect">
                                  <p:stCondLst>
                                    <p:cond delay="10000"/>
                                  </p:stCondLst>
                                  <p:childTnLst>
                                    <p:animEffect transition="out" filter="fade">
                                      <p:cBhvr>
                                        <p:cTn id="22" dur="20000" tmFilter="0, 0; .2, .5; .8, .5; 1, 0"/>
                                        <p:tgtEl>
                                          <p:spTgt spid="8"/>
                                        </p:tgtEl>
                                      </p:cBhvr>
                                    </p:animEffect>
                                    <p:animScale>
                                      <p:cBhvr>
                                        <p:cTn id="23" dur="10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122118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9262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50/5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095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71688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4296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554642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8250007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2995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695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0/50 imag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448194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5146964"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8" name="Picture Placeholder 5">
            <a:extLst>
              <a:ext uri="{FF2B5EF4-FFF2-40B4-BE49-F238E27FC236}">
                <a16:creationId xmlns:a16="http://schemas.microsoft.com/office/drawing/2014/main" id="{7101AEA5-3D24-A647-AD7B-EAAF63952D28}"/>
              </a:ext>
            </a:extLst>
          </p:cNvPr>
          <p:cNvSpPr>
            <a:spLocks noGrp="1"/>
          </p:cNvSpPr>
          <p:nvPr>
            <p:ph type="pic" sz="quarter" idx="37"/>
          </p:nvPr>
        </p:nvSpPr>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18532451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66" name="Picture Placeholder 21">
            <a:extLst>
              <a:ext uri="{FF2B5EF4-FFF2-40B4-BE49-F238E27FC236}">
                <a16:creationId xmlns:a16="http://schemas.microsoft.com/office/drawing/2014/main" id="{02F35F52-9691-0F42-8C31-626ABABA5D6F}"/>
              </a:ext>
            </a:extLst>
          </p:cNvPr>
          <p:cNvSpPr>
            <a:spLocks noGrp="1"/>
          </p:cNvSpPr>
          <p:nvPr>
            <p:ph type="pic" sz="quarter" idx="10"/>
          </p:nvPr>
        </p:nvSpPr>
        <p:spPr>
          <a:xfrm>
            <a:off x="928617" y="1523999"/>
            <a:ext cx="2557462" cy="2206818"/>
          </a:xfrm>
        </p:spPr>
        <p:txBody>
          <a:bodyPr/>
          <a:lstStyle>
            <a:lvl1pPr marL="0" indent="0">
              <a:buNone/>
              <a:defRPr/>
            </a:lvl1pPr>
          </a:lstStyle>
          <a:p>
            <a:r>
              <a:rPr lang="en-US"/>
              <a:t>Click icon to add picture</a:t>
            </a:r>
            <a:endParaRPr lang="en-US" dirty="0"/>
          </a:p>
        </p:txBody>
      </p:sp>
      <p:sp>
        <p:nvSpPr>
          <p:cNvPr id="68" name="Picture Placeholder 21">
            <a:extLst>
              <a:ext uri="{FF2B5EF4-FFF2-40B4-BE49-F238E27FC236}">
                <a16:creationId xmlns:a16="http://schemas.microsoft.com/office/drawing/2014/main" id="{DF560927-6461-7746-9032-DD6BEDF7A688}"/>
              </a:ext>
            </a:extLst>
          </p:cNvPr>
          <p:cNvSpPr>
            <a:spLocks noGrp="1"/>
          </p:cNvSpPr>
          <p:nvPr>
            <p:ph type="pic" sz="quarter" idx="17"/>
          </p:nvPr>
        </p:nvSpPr>
        <p:spPr>
          <a:xfrm>
            <a:off x="4469270" y="1523999"/>
            <a:ext cx="2557462" cy="2206818"/>
          </a:xfrm>
        </p:spPr>
        <p:txBody>
          <a:bodyPr/>
          <a:lstStyle>
            <a:lvl1pPr marL="0" indent="0">
              <a:buNone/>
              <a:defRPr/>
            </a:lvl1pPr>
          </a:lstStyle>
          <a:p>
            <a:r>
              <a:rPr lang="en-US"/>
              <a:t>Click icon to add picture</a:t>
            </a:r>
            <a:endParaRPr lang="en-US" dirty="0"/>
          </a:p>
        </p:txBody>
      </p:sp>
      <p:sp>
        <p:nvSpPr>
          <p:cNvPr id="70" name="Picture Placeholder 21">
            <a:extLst>
              <a:ext uri="{FF2B5EF4-FFF2-40B4-BE49-F238E27FC236}">
                <a16:creationId xmlns:a16="http://schemas.microsoft.com/office/drawing/2014/main" id="{28417BEF-971B-0F43-A010-B1089DE4E419}"/>
              </a:ext>
            </a:extLst>
          </p:cNvPr>
          <p:cNvSpPr>
            <a:spLocks noGrp="1"/>
          </p:cNvSpPr>
          <p:nvPr>
            <p:ph type="pic" sz="quarter" idx="19"/>
          </p:nvPr>
        </p:nvSpPr>
        <p:spPr>
          <a:xfrm>
            <a:off x="8009923" y="1523999"/>
            <a:ext cx="2557462" cy="2206818"/>
          </a:xfrm>
        </p:spPr>
        <p:txBody>
          <a:bodyPr/>
          <a:lstStyle>
            <a:lvl1pPr marL="0" indent="0">
              <a:buNone/>
              <a:defRPr/>
            </a:lvl1pPr>
          </a:lstStyle>
          <a:p>
            <a:r>
              <a:rPr lang="en-US"/>
              <a:t>Click icon to add picture</a:t>
            </a:r>
            <a:endParaRPr lang="en-US" dirty="0"/>
          </a:p>
        </p:txBody>
      </p:sp>
      <p:sp>
        <p:nvSpPr>
          <p:cNvPr id="72" name="Picture Placeholder 21">
            <a:extLst>
              <a:ext uri="{FF2B5EF4-FFF2-40B4-BE49-F238E27FC236}">
                <a16:creationId xmlns:a16="http://schemas.microsoft.com/office/drawing/2014/main" id="{05C338E9-E73F-A843-AE94-A9BB454C571E}"/>
              </a:ext>
            </a:extLst>
          </p:cNvPr>
          <p:cNvSpPr>
            <a:spLocks noGrp="1"/>
          </p:cNvSpPr>
          <p:nvPr>
            <p:ph type="pic" sz="quarter" idx="21"/>
          </p:nvPr>
        </p:nvSpPr>
        <p:spPr>
          <a:xfrm>
            <a:off x="928617" y="4005943"/>
            <a:ext cx="2557462" cy="2206818"/>
          </a:xfrm>
        </p:spPr>
        <p:txBody>
          <a:bodyPr/>
          <a:lstStyle>
            <a:lvl1pPr marL="0" indent="0">
              <a:buNone/>
              <a:defRPr/>
            </a:lvl1pPr>
          </a:lstStyle>
          <a:p>
            <a:r>
              <a:rPr lang="en-US"/>
              <a:t>Click icon to add picture</a:t>
            </a:r>
            <a:endParaRPr lang="en-US" dirty="0"/>
          </a:p>
        </p:txBody>
      </p:sp>
      <p:sp>
        <p:nvSpPr>
          <p:cNvPr id="74" name="Picture Placeholder 21">
            <a:extLst>
              <a:ext uri="{FF2B5EF4-FFF2-40B4-BE49-F238E27FC236}">
                <a16:creationId xmlns:a16="http://schemas.microsoft.com/office/drawing/2014/main" id="{59FCF0DE-AED9-2E40-903F-235C76B32FB9}"/>
              </a:ext>
            </a:extLst>
          </p:cNvPr>
          <p:cNvSpPr>
            <a:spLocks noGrp="1"/>
          </p:cNvSpPr>
          <p:nvPr>
            <p:ph type="pic" sz="quarter" idx="23"/>
          </p:nvPr>
        </p:nvSpPr>
        <p:spPr>
          <a:xfrm>
            <a:off x="4469270" y="4005943"/>
            <a:ext cx="2557462" cy="2206818"/>
          </a:xfrm>
        </p:spPr>
        <p:txBody>
          <a:bodyPr/>
          <a:lstStyle>
            <a:lvl1pPr marL="0" indent="0">
              <a:buNone/>
              <a:defRPr/>
            </a:lvl1pPr>
          </a:lstStyle>
          <a:p>
            <a:r>
              <a:rPr lang="en-US"/>
              <a:t>Click icon to add picture</a:t>
            </a:r>
            <a:endParaRPr lang="en-US" dirty="0"/>
          </a:p>
        </p:txBody>
      </p:sp>
      <p:sp>
        <p:nvSpPr>
          <p:cNvPr id="76" name="Picture Placeholder 21">
            <a:extLst>
              <a:ext uri="{FF2B5EF4-FFF2-40B4-BE49-F238E27FC236}">
                <a16:creationId xmlns:a16="http://schemas.microsoft.com/office/drawing/2014/main" id="{D4982F9F-64B2-7148-962E-DF4D89A11AA8}"/>
              </a:ext>
            </a:extLst>
          </p:cNvPr>
          <p:cNvSpPr>
            <a:spLocks noGrp="1"/>
          </p:cNvSpPr>
          <p:nvPr>
            <p:ph type="pic" sz="quarter" idx="25"/>
          </p:nvPr>
        </p:nvSpPr>
        <p:spPr>
          <a:xfrm>
            <a:off x="8009923" y="4005943"/>
            <a:ext cx="2557462" cy="2206818"/>
          </a:xfrm>
        </p:spPr>
        <p:txBody>
          <a:bodyPr/>
          <a:lstStyle>
            <a:lvl1pPr marL="0" indent="0">
              <a:buNone/>
              <a:defRPr/>
            </a:lvl1pPr>
          </a:lstStyle>
          <a:p>
            <a:r>
              <a:rPr lang="en-US"/>
              <a:t>Click icon to add picture</a:t>
            </a:r>
            <a:endParaRPr lang="en-US" dirty="0"/>
          </a:p>
        </p:txBody>
      </p:sp>
      <p:sp>
        <p:nvSpPr>
          <p:cNvPr id="84" name="Text Placeholder 47">
            <a:extLst>
              <a:ext uri="{FF2B5EF4-FFF2-40B4-BE49-F238E27FC236}">
                <a16:creationId xmlns:a16="http://schemas.microsoft.com/office/drawing/2014/main" id="{D9BA43D7-93F1-2542-8710-870CF899D9F5}"/>
              </a:ext>
            </a:extLst>
          </p:cNvPr>
          <p:cNvSpPr>
            <a:spLocks noGrp="1"/>
          </p:cNvSpPr>
          <p:nvPr>
            <p:ph type="body" sz="quarter" idx="16"/>
          </p:nvPr>
        </p:nvSpPr>
        <p:spPr>
          <a:xfrm>
            <a:off x="2654555"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5" name="Text Placeholder 47">
            <a:extLst>
              <a:ext uri="{FF2B5EF4-FFF2-40B4-BE49-F238E27FC236}">
                <a16:creationId xmlns:a16="http://schemas.microsoft.com/office/drawing/2014/main" id="{66EB4BC3-66CE-5743-B31E-143C920A8462}"/>
              </a:ext>
            </a:extLst>
          </p:cNvPr>
          <p:cNvSpPr>
            <a:spLocks noGrp="1"/>
          </p:cNvSpPr>
          <p:nvPr>
            <p:ph type="body" sz="quarter" idx="18"/>
          </p:nvPr>
        </p:nvSpPr>
        <p:spPr>
          <a:xfrm>
            <a:off x="6195208"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6" name="Text Placeholder 47">
            <a:extLst>
              <a:ext uri="{FF2B5EF4-FFF2-40B4-BE49-F238E27FC236}">
                <a16:creationId xmlns:a16="http://schemas.microsoft.com/office/drawing/2014/main" id="{4C5A2096-D066-0244-A57C-94C8C34CD6ED}"/>
              </a:ext>
            </a:extLst>
          </p:cNvPr>
          <p:cNvSpPr>
            <a:spLocks noGrp="1"/>
          </p:cNvSpPr>
          <p:nvPr>
            <p:ph type="body" sz="quarter" idx="20"/>
          </p:nvPr>
        </p:nvSpPr>
        <p:spPr>
          <a:xfrm>
            <a:off x="9735861" y="1806929"/>
            <a:ext cx="1379912" cy="1536979"/>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7" name="Text Placeholder 47">
            <a:extLst>
              <a:ext uri="{FF2B5EF4-FFF2-40B4-BE49-F238E27FC236}">
                <a16:creationId xmlns:a16="http://schemas.microsoft.com/office/drawing/2014/main" id="{A0EA7BD6-54C1-B34A-8CEA-B56258BDB2CD}"/>
              </a:ext>
            </a:extLst>
          </p:cNvPr>
          <p:cNvSpPr>
            <a:spLocks noGrp="1"/>
          </p:cNvSpPr>
          <p:nvPr>
            <p:ph type="body" sz="quarter" idx="22"/>
          </p:nvPr>
        </p:nvSpPr>
        <p:spPr>
          <a:xfrm>
            <a:off x="2654555"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8" name="Text Placeholder 47">
            <a:extLst>
              <a:ext uri="{FF2B5EF4-FFF2-40B4-BE49-F238E27FC236}">
                <a16:creationId xmlns:a16="http://schemas.microsoft.com/office/drawing/2014/main" id="{3AA32FAB-87C3-7E44-B403-B1AA05915860}"/>
              </a:ext>
            </a:extLst>
          </p:cNvPr>
          <p:cNvSpPr>
            <a:spLocks noGrp="1"/>
          </p:cNvSpPr>
          <p:nvPr>
            <p:ph type="body" sz="quarter" idx="24"/>
          </p:nvPr>
        </p:nvSpPr>
        <p:spPr>
          <a:xfrm>
            <a:off x="6195208"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
        <p:nvSpPr>
          <p:cNvPr id="89" name="Text Placeholder 47">
            <a:extLst>
              <a:ext uri="{FF2B5EF4-FFF2-40B4-BE49-F238E27FC236}">
                <a16:creationId xmlns:a16="http://schemas.microsoft.com/office/drawing/2014/main" id="{50780ACF-28CB-5A48-AB47-F19B96CEAE6C}"/>
              </a:ext>
            </a:extLst>
          </p:cNvPr>
          <p:cNvSpPr>
            <a:spLocks noGrp="1"/>
          </p:cNvSpPr>
          <p:nvPr>
            <p:ph type="body" sz="quarter" idx="26"/>
          </p:nvPr>
        </p:nvSpPr>
        <p:spPr>
          <a:xfrm>
            <a:off x="9735861" y="4289934"/>
            <a:ext cx="1379912" cy="1535918"/>
          </a:xfrm>
        </p:spPr>
        <p:txBody>
          <a:bodyPr>
            <a:normAutofit/>
          </a:bodyPr>
          <a:lstStyle>
            <a:lvl1pPr marL="0" indent="0">
              <a:buNone/>
              <a:defRPr sz="1200">
                <a:solidFill>
                  <a:srgbClr val="0F1419"/>
                </a:solidFill>
              </a:defRPr>
            </a:lvl1pPr>
          </a:lstStyle>
          <a:p>
            <a:pPr lvl="0"/>
            <a:r>
              <a:rPr lang="en-US"/>
              <a:t>Click to edit Master text styles</a:t>
            </a:r>
          </a:p>
        </p:txBody>
      </p:sp>
    </p:spTree>
    <p:extLst>
      <p:ext uri="{BB962C8B-B14F-4D97-AF65-F5344CB8AC3E}">
        <p14:creationId xmlns:p14="http://schemas.microsoft.com/office/powerpoint/2010/main" val="51811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tx1">
                    <a:lumMod val="85000"/>
                    <a:lumOff val="1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chemeClr val="bg1"/>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chemeClr val="bg1"/>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396442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Section break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838200" y="2208433"/>
            <a:ext cx="10515600" cy="1536450"/>
          </a:xfrm>
        </p:spPr>
        <p:txBody>
          <a:bodyPr anchor="b">
            <a:normAutofit/>
          </a:bodyPr>
          <a:lstStyle>
            <a:lvl1pPr>
              <a:defRPr sz="4400">
                <a:solidFill>
                  <a:srgbClr val="0F1419"/>
                </a:solidFill>
              </a:defRPr>
            </a:lvl1pPr>
          </a:lstStyle>
          <a:p>
            <a:r>
              <a:rPr lang="en-US"/>
              <a:t>Click to edit Master title style</a:t>
            </a:r>
            <a:endParaRPr lang="en-US" dirty="0"/>
          </a:p>
        </p:txBody>
      </p:sp>
      <p:sp>
        <p:nvSpPr>
          <p:cNvPr id="3" name="Rectangle 2">
            <a:extLst>
              <a:ext uri="{FF2B5EF4-FFF2-40B4-BE49-F238E27FC236}">
                <a16:creationId xmlns:a16="http://schemas.microsoft.com/office/drawing/2014/main" id="{0358520A-230F-8E45-B93A-732CD1A84E0D}"/>
              </a:ext>
            </a:extLst>
          </p:cNvPr>
          <p:cNvSpPr/>
          <p:nvPr/>
        </p:nvSpPr>
        <p:spPr>
          <a:xfrm>
            <a:off x="756745" y="269823"/>
            <a:ext cx="11235386" cy="1128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9AE322B2-51F8-BE46-99DA-3279D67D4735}"/>
              </a:ext>
            </a:extLst>
          </p:cNvPr>
          <p:cNvCxnSpPr>
            <a:cxnSpLocks/>
          </p:cNvCxnSpPr>
          <p:nvPr/>
        </p:nvCxnSpPr>
        <p:spPr>
          <a:xfrm>
            <a:off x="934450" y="4069425"/>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87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break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9E63E0-93CB-CC43-819B-B7B22CA5C884}"/>
              </a:ext>
            </a:extLst>
          </p:cNvPr>
          <p:cNvSpPr/>
          <p:nvPr/>
        </p:nvSpPr>
        <p:spPr>
          <a:xfrm>
            <a:off x="838200" y="119921"/>
            <a:ext cx="11353800" cy="1859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a:xfrm>
            <a:off x="1462180" y="690013"/>
            <a:ext cx="9267641" cy="2339760"/>
          </a:xfrm>
        </p:spPr>
        <p:txBody>
          <a:bodyPr anchor="b">
            <a:normAutofit/>
          </a:bodyPr>
          <a:lstStyle>
            <a:lvl1pPr algn="ctr">
              <a:defRPr sz="4400"/>
            </a:lvl1p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92D4FA0E-7176-4C45-AA20-6ED6C160D2AA}"/>
              </a:ext>
            </a:extLst>
          </p:cNvPr>
          <p:cNvSpPr>
            <a:spLocks noGrp="1"/>
          </p:cNvSpPr>
          <p:nvPr>
            <p:ph type="body" sz="quarter" idx="10" hasCustomPrompt="1"/>
          </p:nvPr>
        </p:nvSpPr>
        <p:spPr>
          <a:xfrm>
            <a:off x="1462088" y="3868663"/>
            <a:ext cx="9267825" cy="1722437"/>
          </a:xfrm>
        </p:spPr>
        <p:txBody>
          <a:bodyPr>
            <a:normAutofit/>
          </a:bodyPr>
          <a:lstStyle>
            <a:lvl1pPr marL="0" indent="0" algn="ctr">
              <a:buNone/>
              <a:defRPr sz="2400"/>
            </a:lvl1pPr>
          </a:lstStyle>
          <a:p>
            <a:pPr lvl="0"/>
            <a:r>
              <a:rPr lang="en-US" dirty="0"/>
              <a:t>Edit Master text styles </a:t>
            </a:r>
          </a:p>
        </p:txBody>
      </p:sp>
    </p:spTree>
    <p:extLst>
      <p:ext uri="{BB962C8B-B14F-4D97-AF65-F5344CB8AC3E}">
        <p14:creationId xmlns:p14="http://schemas.microsoft.com/office/powerpoint/2010/main" val="5185539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evice slide - lapto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4775199"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4775199"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410325" y="1228725"/>
            <a:ext cx="6578600" cy="4124326"/>
          </a:xfrm>
        </p:spPr>
        <p:txBody>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783599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5/75">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5261114"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a:extLst>
              <a:ext uri="{FF2B5EF4-FFF2-40B4-BE49-F238E27FC236}">
                <a16:creationId xmlns:a16="http://schemas.microsoft.com/office/drawing/2014/main" id="{4CCE3FA1-96CD-B142-A067-84A01CBBD1F5}"/>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18525600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slide - tabl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5013256"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C307191B-3864-9741-8FF3-CE31D79EF84F}"/>
              </a:ext>
            </a:extLst>
          </p:cNvPr>
          <p:cNvSpPr>
            <a:spLocks noGrp="1"/>
          </p:cNvSpPr>
          <p:nvPr>
            <p:ph type="pic" sz="quarter" idx="10"/>
          </p:nvPr>
        </p:nvSpPr>
        <p:spPr>
          <a:xfrm>
            <a:off x="6715125" y="1133475"/>
            <a:ext cx="6003925" cy="4502150"/>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9321895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vice slide - smartph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103048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ullscree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1379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08359AF7-2A28-0848-9772-9B82EF252273}"/>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9457142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0472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68846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5013256"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9A89823-A1D7-C241-8317-5B28B3D9AC32}"/>
              </a:ext>
            </a:extLst>
          </p:cNvPr>
          <p:cNvSpPr>
            <a:spLocks noGrp="1"/>
          </p:cNvSpPr>
          <p:nvPr>
            <p:ph sz="half" idx="2"/>
          </p:nvPr>
        </p:nvSpPr>
        <p:spPr>
          <a:xfrm>
            <a:off x="6340544" y="1524000"/>
            <a:ext cx="5013255" cy="4652963"/>
          </a:xfrm>
          <a:prstGeom prst="rect">
            <a:avLst/>
          </a:prstGeom>
        </p:spPr>
        <p:txBody>
          <a:bodyPr/>
          <a:lstStyle>
            <a:lvl1pPr>
              <a:defRPr>
                <a:solidFill>
                  <a:srgbClr val="0F1419"/>
                </a:solidFill>
              </a:defRPr>
            </a:lvl1pPr>
            <a:lvl2pPr>
              <a:defRPr>
                <a:solidFill>
                  <a:srgbClr val="0F1419"/>
                </a:solidFill>
              </a:defRPr>
            </a:lvl2pPr>
            <a:lvl3pPr>
              <a:defRPr>
                <a:solidFill>
                  <a:srgbClr val="0F1419"/>
                </a:solidFill>
              </a:defRPr>
            </a:lvl3pPr>
            <a:lvl4pPr>
              <a:defRPr>
                <a:solidFill>
                  <a:srgbClr val="0F1419"/>
                </a:solidFill>
              </a:defRPr>
            </a:lvl4pPr>
            <a:lvl5pPr>
              <a:defRPr>
                <a:solidFill>
                  <a:srgbClr val="0F1419"/>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45347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2450-7D7E-9C4D-97B7-C1DA5D9557D0}"/>
              </a:ext>
            </a:extLst>
          </p:cNvPr>
          <p:cNvSpPr>
            <a:spLocks noGrp="1"/>
          </p:cNvSpPr>
          <p:nvPr>
            <p:ph type="title"/>
          </p:nvPr>
        </p:nvSpPr>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30348107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2762979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5/2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838200" y="1523999"/>
            <a:ext cx="6092686" cy="4652963"/>
          </a:xfrm>
          <a:prstGeom prst="rect">
            <a:avLst/>
          </a:prstGeom>
        </p:spPr>
        <p:txBody>
          <a:bodyPr>
            <a:normAutofit/>
          </a:bodyPr>
          <a:lstStyle>
            <a:lvl1pPr>
              <a:lnSpc>
                <a:spcPct val="120000"/>
              </a:lnSpc>
              <a:defRPr sz="2000">
                <a:solidFill>
                  <a:srgbClr val="0F1419"/>
                </a:solidFill>
              </a:defRPr>
            </a:lvl1pPr>
            <a:lvl2pPr>
              <a:lnSpc>
                <a:spcPct val="120000"/>
              </a:lnSpc>
              <a:defRPr sz="1800">
                <a:solidFill>
                  <a:srgbClr val="0F1419"/>
                </a:solidFill>
              </a:defRPr>
            </a:lvl2pPr>
            <a:lvl3pPr>
              <a:lnSpc>
                <a:spcPct val="120000"/>
              </a:lnSpc>
              <a:defRPr sz="1600">
                <a:solidFill>
                  <a:srgbClr val="0F1419"/>
                </a:solidFill>
              </a:defRPr>
            </a:lvl3pPr>
            <a:lvl4pPr>
              <a:lnSpc>
                <a:spcPct val="120000"/>
              </a:lnSpc>
              <a:defRPr sz="1400">
                <a:solidFill>
                  <a:srgbClr val="0F1419"/>
                </a:solidFill>
              </a:defRPr>
            </a:lvl4pPr>
            <a:lvl5pPr>
              <a:lnSpc>
                <a:spcPct val="120000"/>
              </a:lnSpc>
              <a:defRPr sz="1400">
                <a:solidFill>
                  <a:srgbClr val="0F1419"/>
                </a:solidFill>
              </a:defRPr>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a:extLst>
              <a:ext uri="{FF2B5EF4-FFF2-40B4-BE49-F238E27FC236}">
                <a16:creationId xmlns:a16="http://schemas.microsoft.com/office/drawing/2014/main" id="{4BD8C7F5-5ECB-7A4B-BC4E-DC2058291C40}"/>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Tree>
    <p:extLst>
      <p:ext uri="{BB962C8B-B14F-4D97-AF65-F5344CB8AC3E}">
        <p14:creationId xmlns:p14="http://schemas.microsoft.com/office/powerpoint/2010/main" val="1327634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Oct1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58520A-230F-8E45-B93A-732CD1A84E0D}"/>
              </a:ext>
            </a:extLst>
          </p:cNvPr>
          <p:cNvSpPr/>
          <p:nvPr userDrawn="1"/>
        </p:nvSpPr>
        <p:spPr>
          <a:xfrm>
            <a:off x="756745" y="998483"/>
            <a:ext cx="1313793" cy="399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29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75/25">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60E323-92BF-7848-A37D-DEFE763074F0}"/>
              </a:ext>
            </a:extLst>
          </p:cNvPr>
          <p:cNvSpPr>
            <a:spLocks noGrp="1"/>
          </p:cNvSpPr>
          <p:nvPr>
            <p:ph idx="10"/>
          </p:nvPr>
        </p:nvSpPr>
        <p:spPr>
          <a:xfrm>
            <a:off x="839788" y="1523999"/>
            <a:ext cx="6092686"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7419975" y="1523999"/>
            <a:ext cx="3933825" cy="4652963"/>
          </a:xfrm>
        </p:spPr>
        <p:txBody>
          <a:bodyPr>
            <a:normAutofit/>
          </a:bodyPr>
          <a:lstStyle>
            <a:lvl1pPr>
              <a:lnSpc>
                <a:spcPct val="120000"/>
              </a:lnSpc>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500EAEBF-04B0-A44F-B347-0C6D27172056}"/>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Tree>
    <p:extLst>
      <p:ext uri="{BB962C8B-B14F-4D97-AF65-F5344CB8AC3E}">
        <p14:creationId xmlns:p14="http://schemas.microsoft.com/office/powerpoint/2010/main" val="3245795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ideba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DADB4-16C2-F64C-BFEA-DA200F7DA980}"/>
              </a:ext>
            </a:extLst>
          </p:cNvPr>
          <p:cNvSpPr/>
          <p:nvPr/>
        </p:nvSpPr>
        <p:spPr>
          <a:xfrm>
            <a:off x="9983448" y="0"/>
            <a:ext cx="2208549" cy="2353456"/>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3591498" y="365126"/>
            <a:ext cx="7762301" cy="736844"/>
          </a:xfrm>
        </p:spPr>
        <p:txBody>
          <a:bodyPr/>
          <a:lstStyle>
            <a:lvl1pPr>
              <a:defRPr sz="257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C9A3D48-8058-2D42-9309-EA8DD88BA7AF}"/>
              </a:ext>
            </a:extLst>
          </p:cNvPr>
          <p:cNvSpPr>
            <a:spLocks noGrp="1"/>
          </p:cNvSpPr>
          <p:nvPr>
            <p:ph idx="1"/>
          </p:nvPr>
        </p:nvSpPr>
        <p:spPr>
          <a:xfrm>
            <a:off x="3591498" y="1524000"/>
            <a:ext cx="7762301" cy="465296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a:extLst>
              <a:ext uri="{FF2B5EF4-FFF2-40B4-BE49-F238E27FC236}">
                <a16:creationId xmlns:a16="http://schemas.microsoft.com/office/drawing/2014/main" id="{B5D54E87-063F-BE4E-9C70-6C2338426206}"/>
              </a:ext>
            </a:extLst>
          </p:cNvPr>
          <p:cNvSpPr/>
          <p:nvPr/>
        </p:nvSpPr>
        <p:spPr>
          <a:xfrm>
            <a:off x="0" y="0"/>
            <a:ext cx="29830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cxnSp>
        <p:nvCxnSpPr>
          <p:cNvPr id="5" name="Straight Connector 4">
            <a:extLst>
              <a:ext uri="{FF2B5EF4-FFF2-40B4-BE49-F238E27FC236}">
                <a16:creationId xmlns:a16="http://schemas.microsoft.com/office/drawing/2014/main" id="{B0C59E46-B3C3-3648-9D2A-D59F7798E80B}"/>
              </a:ext>
            </a:extLst>
          </p:cNvPr>
          <p:cNvCxnSpPr>
            <a:cxnSpLocks/>
          </p:cNvCxnSpPr>
          <p:nvPr/>
        </p:nvCxnSpPr>
        <p:spPr>
          <a:xfrm>
            <a:off x="3692641" y="1218648"/>
            <a:ext cx="974558" cy="0"/>
          </a:xfrm>
          <a:prstGeom prst="line">
            <a:avLst/>
          </a:prstGeom>
          <a:ln w="38100">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303296CA-AB12-9848-BFA1-A5361623602A}"/>
              </a:ext>
            </a:extLst>
          </p:cNvPr>
          <p:cNvSpPr>
            <a:spLocks noGrp="1"/>
          </p:cNvSpPr>
          <p:nvPr>
            <p:ph idx="10"/>
          </p:nvPr>
        </p:nvSpPr>
        <p:spPr>
          <a:xfrm>
            <a:off x="447038" y="1523999"/>
            <a:ext cx="2082788" cy="4652963"/>
          </a:xfrm>
          <a:prstGeom prst="rect">
            <a:avLst/>
          </a:prstGeom>
        </p:spPr>
        <p:txBody>
          <a:bodyPr>
            <a:normAutofit/>
          </a:bodyPr>
          <a:lstStyle>
            <a:lvl1pPr marL="0" indent="0" algn="r">
              <a:lnSpc>
                <a:spcPct val="120000"/>
              </a:lnSpc>
              <a:buNone/>
              <a:defRPr sz="2000">
                <a:solidFill>
                  <a:srgbClr val="0F1419"/>
                </a:solidFill>
              </a:defRPr>
            </a:lvl1pPr>
            <a:lvl2pPr>
              <a:lnSpc>
                <a:spcPct val="120000"/>
              </a:lnSpc>
              <a:defRPr sz="1800">
                <a:solidFill>
                  <a:schemeClr val="bg1"/>
                </a:solidFill>
              </a:defRPr>
            </a:lvl2pPr>
            <a:lvl3pPr>
              <a:lnSpc>
                <a:spcPct val="120000"/>
              </a:lnSpc>
              <a:defRPr sz="1600">
                <a:solidFill>
                  <a:schemeClr val="bg1"/>
                </a:solidFill>
              </a:defRPr>
            </a:lvl3pPr>
            <a:lvl4pPr>
              <a:lnSpc>
                <a:spcPct val="120000"/>
              </a:lnSpc>
              <a:defRPr sz="1400">
                <a:solidFill>
                  <a:schemeClr val="bg1"/>
                </a:solidFill>
              </a:defRPr>
            </a:lvl4pPr>
            <a:lvl5pPr>
              <a:lnSpc>
                <a:spcPct val="120000"/>
              </a:lnSpc>
              <a:defRPr sz="1400">
                <a:solidFill>
                  <a:schemeClr val="bg1"/>
                </a:solidFill>
              </a:defRPr>
            </a:lvl5pPr>
            <a:lvl6pPr>
              <a:defRPr sz="2000"/>
            </a:lvl6pPr>
            <a:lvl7pPr>
              <a:defRPr sz="2000"/>
            </a:lvl7pPr>
            <a:lvl8pPr>
              <a:defRPr sz="2000"/>
            </a:lvl8pPr>
            <a:lvl9pPr>
              <a:defRPr sz="2000"/>
            </a:lvl9pPr>
          </a:lstStyle>
          <a:p>
            <a:pPr lvl="0"/>
            <a:r>
              <a:rPr lang="en-US"/>
              <a:t>Click to edit Master text styles</a:t>
            </a:r>
          </a:p>
        </p:txBody>
      </p:sp>
      <p:sp>
        <p:nvSpPr>
          <p:cNvPr id="7" name="Text Placeholder 10">
            <a:extLst>
              <a:ext uri="{FF2B5EF4-FFF2-40B4-BE49-F238E27FC236}">
                <a16:creationId xmlns:a16="http://schemas.microsoft.com/office/drawing/2014/main" id="{3ACACC29-2D2F-6148-A128-06E9B18BEA72}"/>
              </a:ext>
            </a:extLst>
          </p:cNvPr>
          <p:cNvSpPr>
            <a:spLocks noGrp="1"/>
          </p:cNvSpPr>
          <p:nvPr>
            <p:ph type="body" sz="quarter" idx="11"/>
          </p:nvPr>
        </p:nvSpPr>
        <p:spPr>
          <a:xfrm>
            <a:off x="447038" y="365125"/>
            <a:ext cx="2082788" cy="736846"/>
          </a:xfrm>
        </p:spPr>
        <p:txBody>
          <a:bodyPr anchor="b">
            <a:normAutofit/>
          </a:bodyPr>
          <a:lstStyle>
            <a:lvl1pPr marL="0" indent="0" algn="r">
              <a:buNone/>
              <a:defRPr lang="en-US" sz="2400" b="1" i="0" kern="1200" dirty="0">
                <a:solidFill>
                  <a:srgbClr val="0F1419"/>
                </a:solidFill>
                <a:latin typeface="Calibri" panose="020F0502020204030204" pitchFamily="34" charset="0"/>
                <a:ea typeface="+mj-ea"/>
                <a:cs typeface="Calibri" panose="020F0502020204030204" pitchFamily="34" charset="0"/>
              </a:defRPr>
            </a:lvl1pPr>
          </a:lstStyle>
          <a:p>
            <a:pPr lvl="0"/>
            <a:r>
              <a:rPr lang="en-US"/>
              <a:t>Click to edit Master text styles</a:t>
            </a:r>
          </a:p>
        </p:txBody>
      </p:sp>
    </p:spTree>
    <p:extLst>
      <p:ext uri="{BB962C8B-B14F-4D97-AF65-F5344CB8AC3E}">
        <p14:creationId xmlns:p14="http://schemas.microsoft.com/office/powerpoint/2010/main" val="103817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upRight)">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873469" cy="6858000"/>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4365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0"/>
            <a:ext cx="11183911" cy="2023672"/>
          </a:xfrm>
          <a:prstGeom prst="rect">
            <a:avLst/>
          </a:prstGeom>
          <a:solidFill>
            <a:srgbClr val="0F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98DB727-C29D-604A-84E7-35616CBDD620}"/>
              </a:ext>
            </a:extLst>
          </p:cNvPr>
          <p:cNvPicPr>
            <a:picLocks noChangeAspect="1"/>
          </p:cNvPicPr>
          <p:nvPr/>
        </p:nvPicPr>
        <p:blipFill rotWithShape="1">
          <a:blip r:embed="rId2">
            <a:alphaModFix amt="74000"/>
          </a:blip>
          <a:srcRect l="56091" t="59594" r="-20875" b="-16080"/>
          <a:stretch/>
        </p:blipFill>
        <p:spPr>
          <a:xfrm>
            <a:off x="0" y="1"/>
            <a:ext cx="11829327" cy="6858000"/>
          </a:xfrm>
          <a:prstGeom prst="rect">
            <a:avLst/>
          </a:prstGeom>
        </p:spPr>
      </p:pic>
      <p:pic>
        <p:nvPicPr>
          <p:cNvPr id="5" name="Picture 4">
            <a:extLst>
              <a:ext uri="{FF2B5EF4-FFF2-40B4-BE49-F238E27FC236}">
                <a16:creationId xmlns:a16="http://schemas.microsoft.com/office/drawing/2014/main" id="{5FF0A523-3B66-FD40-8A99-D573B7C4D8EF}"/>
              </a:ext>
            </a:extLst>
          </p:cNvPr>
          <p:cNvPicPr>
            <a:picLocks noChangeAspect="1"/>
          </p:cNvPicPr>
          <p:nvPr/>
        </p:nvPicPr>
        <p:blipFill rotWithShape="1">
          <a:blip r:embed="rId2">
            <a:alphaModFix amt="74000"/>
          </a:blip>
          <a:srcRect l="51363" t="4187" r="-21943" b="45610"/>
          <a:stretch/>
        </p:blipFill>
        <p:spPr>
          <a:xfrm rot="10800000">
            <a:off x="1614914" y="-22159"/>
            <a:ext cx="10577084" cy="6880158"/>
          </a:xfrm>
          <a:prstGeom prst="rect">
            <a:avLst/>
          </a:prstGeom>
        </p:spPr>
      </p:pic>
      <p:pic>
        <p:nvPicPr>
          <p:cNvPr id="7" name="Picture 6">
            <a:extLst>
              <a:ext uri="{FF2B5EF4-FFF2-40B4-BE49-F238E27FC236}">
                <a16:creationId xmlns:a16="http://schemas.microsoft.com/office/drawing/2014/main" id="{ECE39D70-EE5C-9144-A0E4-582012B152A8}"/>
              </a:ext>
            </a:extLst>
          </p:cNvPr>
          <p:cNvPicPr>
            <a:picLocks noChangeAspect="1"/>
          </p:cNvPicPr>
          <p:nvPr/>
        </p:nvPicPr>
        <p:blipFill rotWithShape="1">
          <a:blip r:embed="rId2"/>
          <a:srcRect l="37673" t="-15646" r="6903" b="64238"/>
          <a:stretch/>
        </p:blipFill>
        <p:spPr>
          <a:xfrm>
            <a:off x="0" y="647114"/>
            <a:ext cx="12192000" cy="6210887"/>
          </a:xfrm>
          <a:prstGeom prst="rect">
            <a:avLst/>
          </a:prstGeom>
        </p:spPr>
      </p:pic>
      <p:sp>
        <p:nvSpPr>
          <p:cNvPr id="3" name="TextBox 2">
            <a:extLst>
              <a:ext uri="{FF2B5EF4-FFF2-40B4-BE49-F238E27FC236}">
                <a16:creationId xmlns:a16="http://schemas.microsoft.com/office/drawing/2014/main" id="{08FD333B-782B-214E-88C6-C3FC6428D2A2}"/>
              </a:ext>
            </a:extLst>
          </p:cNvPr>
          <p:cNvSpPr txBox="1"/>
          <p:nvPr/>
        </p:nvSpPr>
        <p:spPr>
          <a:xfrm>
            <a:off x="4174436" y="3957304"/>
            <a:ext cx="3843130" cy="344557"/>
          </a:xfrm>
          <a:prstGeom prst="rect">
            <a:avLst/>
          </a:prstGeom>
          <a:noFill/>
        </p:spPr>
        <p:txBody>
          <a:bodyPr wrap="square" lIns="0" tIns="0" rIns="0" bIns="0" rtlCol="0">
            <a:normAutofit/>
          </a:bodyPr>
          <a:lstStyle/>
          <a:p>
            <a:pPr algn="ctr"/>
            <a:r>
              <a:rPr lang="en-US" sz="1600" b="0" i="0" spc="100" baseline="0" dirty="0" err="1">
                <a:solidFill>
                  <a:schemeClr val="bg1"/>
                </a:solidFill>
                <a:latin typeface="Calibri Light" charset="0"/>
                <a:ea typeface="Calibri Light" charset="0"/>
                <a:cs typeface="Calibri Light" charset="0"/>
              </a:rPr>
              <a:t>dynatrace.com</a:t>
            </a:r>
            <a:endParaRPr lang="en-US" sz="1600" b="0" i="0" spc="100" baseline="0" dirty="0">
              <a:solidFill>
                <a:schemeClr val="bg1"/>
              </a:solidFill>
              <a:latin typeface="Calibri Light" charset="0"/>
              <a:ea typeface="Calibri Light" charset="0"/>
              <a:cs typeface="Calibri Light" charset="0"/>
            </a:endParaRPr>
          </a:p>
        </p:txBody>
      </p:sp>
      <p:pic>
        <p:nvPicPr>
          <p:cNvPr id="9" name="Graphic 8">
            <a:extLst>
              <a:ext uri="{FF2B5EF4-FFF2-40B4-BE49-F238E27FC236}">
                <a16:creationId xmlns:a16="http://schemas.microsoft.com/office/drawing/2014/main" id="{4C95ECD4-595D-4E4F-A45C-5AA2432ED7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4434" y="2808544"/>
            <a:ext cx="3843133" cy="678953"/>
          </a:xfrm>
          <a:prstGeom prst="rect">
            <a:avLst/>
          </a:prstGeom>
        </p:spPr>
      </p:pic>
    </p:spTree>
    <p:extLst>
      <p:ext uri="{BB962C8B-B14F-4D97-AF65-F5344CB8AC3E}">
        <p14:creationId xmlns:p14="http://schemas.microsoft.com/office/powerpoint/2010/main" val="219736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childTnLst>
                                    <p:animEffect transition="out" filter="fade">
                                      <p:cBhvr>
                                        <p:cTn id="6" dur="7000" tmFilter="0, 0; .2, .5; .8, .5; 1, 0"/>
                                        <p:tgtEl>
                                          <p:spTgt spid="7"/>
                                        </p:tgtEl>
                                      </p:cBhvr>
                                    </p:animEffect>
                                    <p:animScale>
                                      <p:cBhvr>
                                        <p:cTn id="7" dur="3500" autoRev="1" fill="hold"/>
                                        <p:tgtEl>
                                          <p:spTgt spid="7"/>
                                        </p:tgtEl>
                                      </p:cBhvr>
                                      <p:by x="105000" y="105000"/>
                                    </p:animScale>
                                  </p:childTnLst>
                                </p:cTn>
                              </p:par>
                              <p:par>
                                <p:cTn id="8" presetID="26" presetClass="emph" presetSubtype="0" repeatCount="indefinite" fill="hold" nodeType="withEffect">
                                  <p:stCondLst>
                                    <p:cond delay="2500"/>
                                  </p:stCondLst>
                                  <p:childTnLst>
                                    <p:animEffect transition="out" filter="fade">
                                      <p:cBhvr>
                                        <p:cTn id="9" dur="7000" tmFilter="0, 0; .2, .5; .8, .5; 1, 0"/>
                                        <p:tgtEl>
                                          <p:spTgt spid="5"/>
                                        </p:tgtEl>
                                      </p:cBhvr>
                                    </p:animEffect>
                                    <p:animScale>
                                      <p:cBhvr>
                                        <p:cTn id="10" dur="3500" autoRev="1" fill="hold"/>
                                        <p:tgtEl>
                                          <p:spTgt spid="5"/>
                                        </p:tgtEl>
                                      </p:cBhvr>
                                      <p:by x="105000" y="105000"/>
                                    </p:animScale>
                                  </p:childTnLst>
                                </p:cTn>
                              </p:par>
                              <p:par>
                                <p:cTn id="11" presetID="26" presetClass="emph" presetSubtype="0" repeatCount="indefinite" fill="hold" nodeType="withEffect">
                                  <p:stCondLst>
                                    <p:cond delay="5000"/>
                                  </p:stCondLst>
                                  <p:childTnLst>
                                    <p:animEffect transition="out" filter="fade">
                                      <p:cBhvr>
                                        <p:cTn id="12" dur="7000" tmFilter="0, 0; .2, .5; .8, .5; 1, 0"/>
                                        <p:tgtEl>
                                          <p:spTgt spid="8"/>
                                        </p:tgtEl>
                                      </p:cBhvr>
                                    </p:animEffect>
                                    <p:animScale>
                                      <p:cBhvr>
                                        <p:cTn id="13" dur="3500" autoRev="1" fill="hold"/>
                                        <p:tgtEl>
                                          <p:spTgt spid="8"/>
                                        </p:tgtEl>
                                      </p:cBhvr>
                                      <p:by x="105000" y="105000"/>
                                    </p:animScale>
                                  </p:childTnLst>
                                </p:cTn>
                              </p:par>
                              <p:par>
                                <p:cTn id="14" presetID="53" presetClass="entr" presetSubtype="16"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EW 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EB6425-1D02-814A-AAC9-2130CF902380}"/>
              </a:ext>
            </a:extLst>
          </p:cNvPr>
          <p:cNvSpPr/>
          <p:nvPr/>
        </p:nvSpPr>
        <p:spPr>
          <a:xfrm>
            <a:off x="838200" y="1"/>
            <a:ext cx="1873469" cy="6858000"/>
          </a:xfrm>
          <a:prstGeom prst="rect">
            <a:avLst/>
          </a:prstGeom>
          <a:gradFill>
            <a:gsLst>
              <a:gs pos="8000">
                <a:schemeClr val="tx1">
                  <a:lumMod val="95000"/>
                  <a:lumOff val="5000"/>
                </a:schemeClr>
              </a:gs>
              <a:gs pos="76000">
                <a:schemeClr val="tx1">
                  <a:lumMod val="85000"/>
                  <a:lumOff val="15000"/>
                </a:schemeClr>
              </a:gs>
              <a:gs pos="100000">
                <a:schemeClr val="tx1">
                  <a:lumMod val="75000"/>
                  <a:lumOff val="25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3169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6.xml"/><Relationship Id="rId7"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7F7217-03DE-8749-AEE4-B956083B35BE}"/>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id="{03770E05-D626-AA45-8B5F-80B9B1EFDA07}"/>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467725" y="305166"/>
            <a:ext cx="365760" cy="365760"/>
          </a:xfrm>
          <a:prstGeom prst="rect">
            <a:avLst/>
          </a:prstGeom>
        </p:spPr>
      </p:pic>
      <p:sp>
        <p:nvSpPr>
          <p:cNvPr id="8" name="TextBox 7">
            <a:extLst>
              <a:ext uri="{FF2B5EF4-FFF2-40B4-BE49-F238E27FC236}">
                <a16:creationId xmlns:a16="http://schemas.microsoft.com/office/drawing/2014/main" id="{8D10C8E0-6B8E-A841-A0D3-0FA3CCF78A40}"/>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9506462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F141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2583EE"/>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3F07585-F74A-084F-B49B-BF7A66D0262E}"/>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30BB300F-E282-0E47-82B4-03EDD1A78011}"/>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557434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715" r:id="rId1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txStyles>
    <p:titleStyle>
      <a:lvl1pPr algn="l" defTabSz="914400" rtl="0" eaLnBrk="1" latinLnBrk="0" hangingPunct="1">
        <a:lnSpc>
          <a:spcPct val="90000"/>
        </a:lnSpc>
        <a:spcBef>
          <a:spcPct val="0"/>
        </a:spcBef>
        <a:buNone/>
        <a:defRPr sz="2400" b="1" i="0" kern="1200">
          <a:solidFill>
            <a:schemeClr val="bg1"/>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chemeClr val="bg1"/>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chemeClr val="bg1"/>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4508397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714"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8" presetClass="entr" presetSubtype="3"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trips(upRigh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D7F475D-E98C-9A4E-A906-DC948B755ACC}"/>
              </a:ext>
            </a:extLst>
          </p:cNvPr>
          <p:cNvSpPr txBox="1"/>
          <p:nvPr/>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8" name="TextBox 7">
            <a:extLst>
              <a:ext uri="{FF2B5EF4-FFF2-40B4-BE49-F238E27FC236}">
                <a16:creationId xmlns:a16="http://schemas.microsoft.com/office/drawing/2014/main" id="{A3FACFF5-C187-E543-A1D9-85FADED02D95}"/>
              </a:ext>
            </a:extLst>
          </p:cNvPr>
          <p:cNvSpPr txBox="1"/>
          <p:nvPr/>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8638040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8" presetClass="entr" presetSubtype="3" fill="hold"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strips(upRight)">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hf sldNum="0" hdr="0" ftr="0" dt="0"/>
  <p:txStyles>
    <p:titleStyle>
      <a:lvl1pPr algn="l" defTabSz="914400" rtl="0" eaLnBrk="1" latinLnBrk="0" hangingPunct="1">
        <a:lnSpc>
          <a:spcPct val="90000"/>
        </a:lnSpc>
        <a:spcBef>
          <a:spcPct val="0"/>
        </a:spcBef>
        <a:buNone/>
        <a:defRPr sz="2400" b="1" i="0" kern="1200">
          <a:solidFill>
            <a:srgbClr val="0F1419"/>
          </a:solidFill>
          <a:latin typeface="Bernina Sans Condensed" pitchFamily="50" charset="0"/>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2000" b="0" i="0" kern="1200">
          <a:solidFill>
            <a:srgbClr val="0F1419"/>
          </a:solidFill>
          <a:latin typeface="Bernina Sans Condensed" pitchFamily="50" charset="0"/>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800" b="0" i="0" kern="1200">
          <a:solidFill>
            <a:srgbClr val="0F1419"/>
          </a:solidFill>
          <a:latin typeface="Bernina Sans Condensed" pitchFamily="50" charset="0"/>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Condensed" pitchFamily="50" charset="0"/>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Condensed" pitchFamily="50"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103E7-E220-5245-8D1D-6FB9BC9D9DC3}"/>
              </a:ext>
            </a:extLst>
          </p:cNvPr>
          <p:cNvSpPr>
            <a:spLocks noGrp="1"/>
          </p:cNvSpPr>
          <p:nvPr>
            <p:ph type="title"/>
          </p:nvPr>
        </p:nvSpPr>
        <p:spPr>
          <a:xfrm>
            <a:off x="838200" y="365126"/>
            <a:ext cx="10515600" cy="736844"/>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35EE6B27-35B4-BD4B-B684-A1605A6CF7EB}"/>
              </a:ext>
            </a:extLst>
          </p:cNvPr>
          <p:cNvSpPr>
            <a:spLocks noGrp="1"/>
          </p:cNvSpPr>
          <p:nvPr>
            <p:ph type="body" idx="1"/>
          </p:nvPr>
        </p:nvSpPr>
        <p:spPr>
          <a:xfrm>
            <a:off x="838200" y="1524000"/>
            <a:ext cx="10515600" cy="465296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6231DE57-B849-E342-98A9-BE9020FABFB0}"/>
              </a:ext>
            </a:extLst>
          </p:cNvPr>
          <p:cNvCxnSpPr>
            <a:cxnSpLocks/>
          </p:cNvCxnSpPr>
          <p:nvPr userDrawn="1"/>
        </p:nvCxnSpPr>
        <p:spPr>
          <a:xfrm>
            <a:off x="934450" y="1218648"/>
            <a:ext cx="974558" cy="0"/>
          </a:xfrm>
          <a:prstGeom prst="line">
            <a:avLst/>
          </a:prstGeom>
          <a:ln w="28575">
            <a:gradFill flip="none" rotWithShape="1">
              <a:gsLst>
                <a:gs pos="0">
                  <a:srgbClr val="1496FF"/>
                </a:gs>
                <a:gs pos="0">
                  <a:srgbClr val="2583EE"/>
                </a:gs>
                <a:gs pos="100000">
                  <a:srgbClr val="712F90"/>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0028895-093D-7044-BB3E-AC83DB5EFEA3}"/>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1468359" y="305166"/>
            <a:ext cx="365126" cy="365126"/>
          </a:xfrm>
          <a:prstGeom prst="rect">
            <a:avLst/>
          </a:prstGeom>
        </p:spPr>
      </p:pic>
      <p:sp>
        <p:nvSpPr>
          <p:cNvPr id="8" name="TextBox 7">
            <a:extLst>
              <a:ext uri="{FF2B5EF4-FFF2-40B4-BE49-F238E27FC236}">
                <a16:creationId xmlns:a16="http://schemas.microsoft.com/office/drawing/2014/main" id="{851FD5AC-A1AD-B346-9BBD-91805160E8B5}"/>
              </a:ext>
            </a:extLst>
          </p:cNvPr>
          <p:cNvSpPr txBox="1"/>
          <p:nvPr userDrawn="1"/>
        </p:nvSpPr>
        <p:spPr>
          <a:xfrm>
            <a:off x="10266420" y="6403464"/>
            <a:ext cx="1142467" cy="212943"/>
          </a:xfrm>
          <a:prstGeom prst="rect">
            <a:avLst/>
          </a:prstGeom>
          <a:noFill/>
        </p:spPr>
        <p:txBody>
          <a:bodyPr wrap="square" rtlCol="0">
            <a:spAutoFit/>
          </a:bodyPr>
          <a:lstStyle/>
          <a:p>
            <a:pPr algn="r">
              <a:lnSpc>
                <a:spcPct val="120000"/>
              </a:lnSpc>
            </a:pPr>
            <a:r>
              <a:rPr lang="en-US" sz="700" dirty="0">
                <a:solidFill>
                  <a:schemeClr val="bg1">
                    <a:lumMod val="75000"/>
                  </a:schemeClr>
                </a:solidFill>
                <a:latin typeface="Calibri Light" panose="020F0302020204030204" pitchFamily="34" charset="0"/>
                <a:cs typeface="Calibri Light" panose="020F0302020204030204" pitchFamily="34" charset="0"/>
              </a:rPr>
              <a:t>Confidential</a:t>
            </a:r>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
        <p:nvSpPr>
          <p:cNvPr id="9" name="TextBox 8">
            <a:extLst>
              <a:ext uri="{FF2B5EF4-FFF2-40B4-BE49-F238E27FC236}">
                <a16:creationId xmlns:a16="http://schemas.microsoft.com/office/drawing/2014/main" id="{CCEA57B6-64D2-E441-8FFF-CCD5B97FA12D}"/>
              </a:ext>
            </a:extLst>
          </p:cNvPr>
          <p:cNvSpPr txBox="1"/>
          <p:nvPr userDrawn="1"/>
        </p:nvSpPr>
        <p:spPr>
          <a:xfrm>
            <a:off x="11563109" y="6345589"/>
            <a:ext cx="363536" cy="281872"/>
          </a:xfrm>
          <a:prstGeom prst="rect">
            <a:avLst/>
          </a:prstGeom>
          <a:noFill/>
        </p:spPr>
        <p:txBody>
          <a:bodyPr wrap="square" rtlCol="0">
            <a:spAutoFit/>
          </a:bodyPr>
          <a:lstStyle/>
          <a:p>
            <a:pPr algn="r">
              <a:lnSpc>
                <a:spcPct val="120000"/>
              </a:lnSpc>
            </a:pPr>
            <a:fld id="{FF94D558-66C3-D44C-BC96-62AE24193AE8}" type="slidenum">
              <a:rPr lang="en-US" sz="1100" smtClean="0">
                <a:solidFill>
                  <a:schemeClr val="bg1">
                    <a:lumMod val="75000"/>
                  </a:schemeClr>
                </a:solidFill>
                <a:latin typeface="Calibri Light" panose="020F0302020204030204" pitchFamily="34" charset="0"/>
                <a:cs typeface="Calibri Light" panose="020F0302020204030204" pitchFamily="34" charset="0"/>
              </a:rPr>
              <a:t>‹#›</a:t>
            </a:fld>
            <a:endParaRPr lang="en-US" sz="1100" dirty="0">
              <a:solidFill>
                <a:schemeClr val="bg1">
                  <a:lumMod val="75000"/>
                </a:schemeClr>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53876138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8" presetClass="entr" presetSubtype="3"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strips(upRight)">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txStyles>
    <p:titleStyle>
      <a:lvl1pPr algn="l" defTabSz="914400" rtl="0" eaLnBrk="1" latinLnBrk="0" hangingPunct="1">
        <a:lnSpc>
          <a:spcPct val="120000"/>
        </a:lnSpc>
        <a:spcBef>
          <a:spcPct val="0"/>
        </a:spcBef>
        <a:buNone/>
        <a:defRPr sz="2000" b="1" i="0" kern="1200">
          <a:solidFill>
            <a:srgbClr val="0F1419"/>
          </a:solidFill>
          <a:latin typeface="Bernina Sans" pitchFamily="2" charset="77"/>
          <a:ea typeface="+mj-ea"/>
          <a:cs typeface="Calibri" panose="020F0502020204030204" pitchFamily="34" charset="0"/>
        </a:defRPr>
      </a:lvl1pPr>
    </p:titleStyle>
    <p:body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ocks.weave.works/" TargetMode="Externa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github.com/nalinagrawaldt/advobsDT" TargetMode="External"/><Relationship Id="rId1" Type="http://schemas.openxmlformats.org/officeDocument/2006/relationships/slideLayout" Target="../slideLayouts/slideLayout27.xml"/><Relationship Id="rId5" Type="http://schemas.openxmlformats.org/officeDocument/2006/relationships/image" Target="../media/image48.png"/><Relationship Id="rId4" Type="http://schemas.openxmlformats.org/officeDocument/2006/relationships/image" Target="../media/image47.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104.197.12.209:8080/" TargetMode="Externa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ithub.com/jenkinsci/performance-signature-dynatrace-plugin/blob/master/README.md" TargetMode="Externa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xml"/><Relationship Id="rId16" Type="http://schemas.openxmlformats.org/officeDocument/2006/relationships/image" Target="../media/image19.png"/><Relationship Id="rId1" Type="http://schemas.openxmlformats.org/officeDocument/2006/relationships/slideLayout" Target="../slideLayouts/slideLayout27.xml"/><Relationship Id="rId6" Type="http://schemas.openxmlformats.org/officeDocument/2006/relationships/image" Target="../media/image9.svg"/><Relationship Id="rId11" Type="http://schemas.openxmlformats.org/officeDocument/2006/relationships/image" Target="../media/image14.tiff"/><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asdfa.dynatrace-managed.com/e/asdfafa" TargetMode="External"/><Relationship Id="rId2" Type="http://schemas.openxmlformats.org/officeDocument/2006/relationships/hyperlink" Target="https://xxxxxxxx.live.dynatrace.com/" TargetMode="External"/><Relationship Id="rId1" Type="http://schemas.openxmlformats.org/officeDocument/2006/relationships/slideLayout" Target="../slideLayouts/slideLayout27.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44.xml"/><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7.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png"/><Relationship Id="rId7"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44.xml"/><Relationship Id="rId6" Type="http://schemas.openxmlformats.org/officeDocument/2006/relationships/image" Target="../media/image82.svg"/><Relationship Id="rId5" Type="http://schemas.openxmlformats.org/officeDocument/2006/relationships/image" Target="../media/image8.pn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hyperlink" Target="https://34.69.184.20/" TargetMode="External"/><Relationship Id="rId2" Type="http://schemas.openxmlformats.org/officeDocument/2006/relationships/hyperlink" Target="https://34.69.184.20/#/templates/job_template/35" TargetMode="External"/><Relationship Id="rId1" Type="http://schemas.openxmlformats.org/officeDocument/2006/relationships/slideLayout" Target="../slideLayouts/slideLayout27.xml"/><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7.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7.xml"/></Relationships>
</file>

<file path=ppt/slides/_rels/slide7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png"/><Relationship Id="rId7"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image" Target="../media/image82.svg"/><Relationship Id="rId5" Type="http://schemas.openxmlformats.org/officeDocument/2006/relationships/image" Target="../media/image8.png"/><Relationship Id="rId4" Type="http://schemas.openxmlformats.org/officeDocument/2006/relationships/image" Target="../media/image8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F8187-4270-4701-AC9C-38E86F9DEB67}"/>
              </a:ext>
            </a:extLst>
          </p:cNvPr>
          <p:cNvSpPr>
            <a:spLocks noGrp="1"/>
          </p:cNvSpPr>
          <p:nvPr>
            <p:ph type="ctrTitle"/>
          </p:nvPr>
        </p:nvSpPr>
        <p:spPr>
          <a:xfrm>
            <a:off x="838199" y="1067503"/>
            <a:ext cx="9572626" cy="1927481"/>
          </a:xfrm>
        </p:spPr>
        <p:txBody>
          <a:bodyPr>
            <a:normAutofit fontScale="90000"/>
          </a:bodyPr>
          <a:lstStyle/>
          <a:p>
            <a:r>
              <a:rPr lang="en-US" dirty="0"/>
              <a:t>Dynatrace Advance Observability </a:t>
            </a:r>
          </a:p>
        </p:txBody>
      </p:sp>
      <p:sp>
        <p:nvSpPr>
          <p:cNvPr id="5" name="Subtitle 4">
            <a:extLst>
              <a:ext uri="{FF2B5EF4-FFF2-40B4-BE49-F238E27FC236}">
                <a16:creationId xmlns:a16="http://schemas.microsoft.com/office/drawing/2014/main" id="{106EE7C7-2F47-42DE-AF50-AF1C1A687009}"/>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69522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70F3B-C680-7598-0C94-1D9557AD3E5B}"/>
              </a:ext>
            </a:extLst>
          </p:cNvPr>
          <p:cNvSpPr>
            <a:spLocks noGrp="1"/>
          </p:cNvSpPr>
          <p:nvPr>
            <p:ph type="title"/>
          </p:nvPr>
        </p:nvSpPr>
        <p:spPr/>
        <p:txBody>
          <a:bodyPr/>
          <a:lstStyle/>
          <a:p>
            <a:r>
              <a:rPr lang="en-IN" dirty="0"/>
              <a:t>Integrate with Dynatrace</a:t>
            </a:r>
          </a:p>
        </p:txBody>
      </p:sp>
      <p:pic>
        <p:nvPicPr>
          <p:cNvPr id="4" name="Picture 3">
            <a:extLst>
              <a:ext uri="{FF2B5EF4-FFF2-40B4-BE49-F238E27FC236}">
                <a16:creationId xmlns:a16="http://schemas.microsoft.com/office/drawing/2014/main" id="{53DA1E99-AAA4-0D73-C132-65312C031E74}"/>
              </a:ext>
            </a:extLst>
          </p:cNvPr>
          <p:cNvPicPr>
            <a:picLocks noChangeAspect="1"/>
          </p:cNvPicPr>
          <p:nvPr/>
        </p:nvPicPr>
        <p:blipFill>
          <a:blip r:embed="rId2"/>
          <a:stretch>
            <a:fillRect/>
          </a:stretch>
        </p:blipFill>
        <p:spPr>
          <a:xfrm>
            <a:off x="1219202" y="1265382"/>
            <a:ext cx="9417015" cy="5592618"/>
          </a:xfrm>
          <a:prstGeom prst="rect">
            <a:avLst/>
          </a:prstGeom>
        </p:spPr>
      </p:pic>
      <p:sp>
        <p:nvSpPr>
          <p:cNvPr id="5" name="Rectangle 4">
            <a:extLst>
              <a:ext uri="{FF2B5EF4-FFF2-40B4-BE49-F238E27FC236}">
                <a16:creationId xmlns:a16="http://schemas.microsoft.com/office/drawing/2014/main" id="{2E2E055E-4099-60E5-4F02-AE7BC1ED6734}"/>
              </a:ext>
            </a:extLst>
          </p:cNvPr>
          <p:cNvSpPr/>
          <p:nvPr/>
        </p:nvSpPr>
        <p:spPr>
          <a:xfrm>
            <a:off x="1433678" y="6031346"/>
            <a:ext cx="1272578" cy="1939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CCB59F3-9BA1-7E03-848A-E68C558B96EC}"/>
              </a:ext>
            </a:extLst>
          </p:cNvPr>
          <p:cNvSpPr/>
          <p:nvPr/>
        </p:nvSpPr>
        <p:spPr>
          <a:xfrm>
            <a:off x="5906652" y="3003555"/>
            <a:ext cx="944155" cy="23667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6346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63EB9-9930-9B29-1282-754AF05A88BB}"/>
              </a:ext>
            </a:extLst>
          </p:cNvPr>
          <p:cNvSpPr>
            <a:spLocks noGrp="1"/>
          </p:cNvSpPr>
          <p:nvPr>
            <p:ph type="title"/>
          </p:nvPr>
        </p:nvSpPr>
        <p:spPr/>
        <p:txBody>
          <a:bodyPr/>
          <a:lstStyle/>
          <a:p>
            <a:r>
              <a:rPr lang="en-IN" dirty="0"/>
              <a:t>Integrate With Dynatrace</a:t>
            </a:r>
          </a:p>
        </p:txBody>
      </p:sp>
      <p:pic>
        <p:nvPicPr>
          <p:cNvPr id="4" name="Picture 3">
            <a:extLst>
              <a:ext uri="{FF2B5EF4-FFF2-40B4-BE49-F238E27FC236}">
                <a16:creationId xmlns:a16="http://schemas.microsoft.com/office/drawing/2014/main" id="{297DEB5B-4B99-562B-3835-4B018BD3964A}"/>
              </a:ext>
            </a:extLst>
          </p:cNvPr>
          <p:cNvPicPr>
            <a:picLocks noChangeAspect="1"/>
          </p:cNvPicPr>
          <p:nvPr/>
        </p:nvPicPr>
        <p:blipFill>
          <a:blip r:embed="rId2"/>
          <a:stretch>
            <a:fillRect/>
          </a:stretch>
        </p:blipFill>
        <p:spPr>
          <a:xfrm>
            <a:off x="766617" y="1417116"/>
            <a:ext cx="4959927" cy="5372854"/>
          </a:xfrm>
          <a:prstGeom prst="rect">
            <a:avLst/>
          </a:prstGeom>
        </p:spPr>
      </p:pic>
      <p:sp>
        <p:nvSpPr>
          <p:cNvPr id="5" name="Rectangle 4">
            <a:extLst>
              <a:ext uri="{FF2B5EF4-FFF2-40B4-BE49-F238E27FC236}">
                <a16:creationId xmlns:a16="http://schemas.microsoft.com/office/drawing/2014/main" id="{A42F53BF-4761-74E0-056F-2501F3E23C0E}"/>
              </a:ext>
            </a:extLst>
          </p:cNvPr>
          <p:cNvSpPr/>
          <p:nvPr/>
        </p:nvSpPr>
        <p:spPr>
          <a:xfrm>
            <a:off x="6096000" y="2266711"/>
            <a:ext cx="4100945" cy="736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Copy both the tokens and keep them for further use </a:t>
            </a:r>
          </a:p>
        </p:txBody>
      </p:sp>
      <p:sp>
        <p:nvSpPr>
          <p:cNvPr id="6" name="Rectangle 5">
            <a:extLst>
              <a:ext uri="{FF2B5EF4-FFF2-40B4-BE49-F238E27FC236}">
                <a16:creationId xmlns:a16="http://schemas.microsoft.com/office/drawing/2014/main" id="{1AB6D67C-D7DB-A1AE-4050-84A3D4FAC4D4}"/>
              </a:ext>
            </a:extLst>
          </p:cNvPr>
          <p:cNvSpPr/>
          <p:nvPr/>
        </p:nvSpPr>
        <p:spPr>
          <a:xfrm>
            <a:off x="6096000" y="4857511"/>
            <a:ext cx="4100945" cy="736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Copy all the command for ease of use</a:t>
            </a:r>
          </a:p>
        </p:txBody>
      </p:sp>
      <p:sp>
        <p:nvSpPr>
          <p:cNvPr id="7" name="Rectangle 6">
            <a:extLst>
              <a:ext uri="{FF2B5EF4-FFF2-40B4-BE49-F238E27FC236}">
                <a16:creationId xmlns:a16="http://schemas.microsoft.com/office/drawing/2014/main" id="{7EFA9849-A17F-E45B-645C-85D39DE47F63}"/>
              </a:ext>
            </a:extLst>
          </p:cNvPr>
          <p:cNvSpPr/>
          <p:nvPr/>
        </p:nvSpPr>
        <p:spPr>
          <a:xfrm>
            <a:off x="6096000" y="3920020"/>
            <a:ext cx="4100945" cy="736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rgbClr val="FF0000"/>
                </a:solidFill>
              </a:rPr>
              <a:t>Download </a:t>
            </a:r>
            <a:r>
              <a:rPr lang="en-IN" dirty="0" err="1">
                <a:solidFill>
                  <a:srgbClr val="FF0000"/>
                </a:solidFill>
              </a:rPr>
              <a:t>dynakube.yaml</a:t>
            </a:r>
            <a:endParaRPr lang="en-IN" dirty="0">
              <a:solidFill>
                <a:srgbClr val="FF0000"/>
              </a:solidFill>
            </a:endParaRPr>
          </a:p>
        </p:txBody>
      </p:sp>
    </p:spTree>
    <p:extLst>
      <p:ext uri="{BB962C8B-B14F-4D97-AF65-F5344CB8AC3E}">
        <p14:creationId xmlns:p14="http://schemas.microsoft.com/office/powerpoint/2010/main" val="88277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9562C-A0DE-8B90-5FA5-7AD1A3C45E2F}"/>
              </a:ext>
            </a:extLst>
          </p:cNvPr>
          <p:cNvSpPr>
            <a:spLocks noGrp="1"/>
          </p:cNvSpPr>
          <p:nvPr>
            <p:ph type="title"/>
          </p:nvPr>
        </p:nvSpPr>
        <p:spPr/>
        <p:txBody>
          <a:bodyPr/>
          <a:lstStyle/>
          <a:p>
            <a:r>
              <a:rPr lang="en-IN" dirty="0"/>
              <a:t>Configuring Cluster For Dynatrace Integration</a:t>
            </a:r>
          </a:p>
        </p:txBody>
      </p:sp>
      <p:pic>
        <p:nvPicPr>
          <p:cNvPr id="4" name="Picture 3">
            <a:extLst>
              <a:ext uri="{FF2B5EF4-FFF2-40B4-BE49-F238E27FC236}">
                <a16:creationId xmlns:a16="http://schemas.microsoft.com/office/drawing/2014/main" id="{2FECADBE-3AC3-11EB-355D-C268B3390C83}"/>
              </a:ext>
            </a:extLst>
          </p:cNvPr>
          <p:cNvPicPr>
            <a:picLocks noChangeAspect="1"/>
          </p:cNvPicPr>
          <p:nvPr/>
        </p:nvPicPr>
        <p:blipFill>
          <a:blip r:embed="rId2"/>
          <a:stretch>
            <a:fillRect/>
          </a:stretch>
        </p:blipFill>
        <p:spPr>
          <a:xfrm>
            <a:off x="471053" y="1464689"/>
            <a:ext cx="5984939" cy="3030456"/>
          </a:xfrm>
          <a:prstGeom prst="rect">
            <a:avLst/>
          </a:prstGeom>
        </p:spPr>
      </p:pic>
      <p:sp>
        <p:nvSpPr>
          <p:cNvPr id="5" name="TextBox 4">
            <a:extLst>
              <a:ext uri="{FF2B5EF4-FFF2-40B4-BE49-F238E27FC236}">
                <a16:creationId xmlns:a16="http://schemas.microsoft.com/office/drawing/2014/main" id="{D76A666B-A88D-5B7B-B1BA-657D736D40F1}"/>
              </a:ext>
            </a:extLst>
          </p:cNvPr>
          <p:cNvSpPr txBox="1"/>
          <p:nvPr/>
        </p:nvSpPr>
        <p:spPr>
          <a:xfrm>
            <a:off x="4918616" y="1686210"/>
            <a:ext cx="858485" cy="324517"/>
          </a:xfrm>
          <a:prstGeom prst="rect">
            <a:avLst/>
          </a:prstGeom>
          <a:noFill/>
          <a:ln w="28575">
            <a:solidFill>
              <a:srgbClr val="FF0000"/>
            </a:solidFill>
          </a:ln>
        </p:spPr>
        <p:txBody>
          <a:bodyPr wrap="square">
            <a:spAutoFit/>
          </a:bodyPr>
          <a:lstStyle/>
          <a:p>
            <a:endParaRPr lang="en-IN" i="1" dirty="0">
              <a:solidFill>
                <a:srgbClr val="FF0000"/>
              </a:solidFill>
            </a:endParaRPr>
          </a:p>
        </p:txBody>
      </p:sp>
      <p:pic>
        <p:nvPicPr>
          <p:cNvPr id="7" name="Picture 6">
            <a:extLst>
              <a:ext uri="{FF2B5EF4-FFF2-40B4-BE49-F238E27FC236}">
                <a16:creationId xmlns:a16="http://schemas.microsoft.com/office/drawing/2014/main" id="{0E33358D-4399-2514-3300-B41B91E5E6E7}"/>
              </a:ext>
            </a:extLst>
          </p:cNvPr>
          <p:cNvPicPr>
            <a:picLocks noChangeAspect="1"/>
          </p:cNvPicPr>
          <p:nvPr/>
        </p:nvPicPr>
        <p:blipFill>
          <a:blip r:embed="rId3"/>
          <a:stretch>
            <a:fillRect/>
          </a:stretch>
        </p:blipFill>
        <p:spPr>
          <a:xfrm>
            <a:off x="7075307" y="1175105"/>
            <a:ext cx="4762913" cy="3078747"/>
          </a:xfrm>
          <a:prstGeom prst="rect">
            <a:avLst/>
          </a:prstGeom>
        </p:spPr>
      </p:pic>
      <p:sp>
        <p:nvSpPr>
          <p:cNvPr id="8" name="TextBox 7">
            <a:extLst>
              <a:ext uri="{FF2B5EF4-FFF2-40B4-BE49-F238E27FC236}">
                <a16:creationId xmlns:a16="http://schemas.microsoft.com/office/drawing/2014/main" id="{9755E275-1867-A48E-E22D-B987851FD48F}"/>
              </a:ext>
            </a:extLst>
          </p:cNvPr>
          <p:cNvSpPr txBox="1"/>
          <p:nvPr/>
        </p:nvSpPr>
        <p:spPr>
          <a:xfrm>
            <a:off x="7277235" y="3396451"/>
            <a:ext cx="1717711" cy="324517"/>
          </a:xfrm>
          <a:prstGeom prst="rect">
            <a:avLst/>
          </a:prstGeom>
          <a:noFill/>
          <a:ln w="28575">
            <a:solidFill>
              <a:srgbClr val="FF0000"/>
            </a:solidFill>
          </a:ln>
        </p:spPr>
        <p:txBody>
          <a:bodyPr wrap="square">
            <a:spAutoFit/>
          </a:bodyPr>
          <a:lstStyle/>
          <a:p>
            <a:endParaRPr lang="en-IN" i="1" dirty="0">
              <a:solidFill>
                <a:srgbClr val="FF0000"/>
              </a:solidFill>
            </a:endParaRPr>
          </a:p>
        </p:txBody>
      </p:sp>
      <p:pic>
        <p:nvPicPr>
          <p:cNvPr id="10" name="Picture 9">
            <a:extLst>
              <a:ext uri="{FF2B5EF4-FFF2-40B4-BE49-F238E27FC236}">
                <a16:creationId xmlns:a16="http://schemas.microsoft.com/office/drawing/2014/main" id="{083E2F93-8CB8-2AE2-B59C-BBC6C2DD7A59}"/>
              </a:ext>
            </a:extLst>
          </p:cNvPr>
          <p:cNvPicPr>
            <a:picLocks noChangeAspect="1"/>
          </p:cNvPicPr>
          <p:nvPr/>
        </p:nvPicPr>
        <p:blipFill>
          <a:blip r:embed="rId4"/>
          <a:stretch>
            <a:fillRect/>
          </a:stretch>
        </p:blipFill>
        <p:spPr>
          <a:xfrm>
            <a:off x="980411" y="3601154"/>
            <a:ext cx="6094896" cy="3256846"/>
          </a:xfrm>
          <a:prstGeom prst="rect">
            <a:avLst/>
          </a:prstGeom>
        </p:spPr>
      </p:pic>
      <p:sp>
        <p:nvSpPr>
          <p:cNvPr id="11" name="TextBox 10">
            <a:extLst>
              <a:ext uri="{FF2B5EF4-FFF2-40B4-BE49-F238E27FC236}">
                <a16:creationId xmlns:a16="http://schemas.microsoft.com/office/drawing/2014/main" id="{72A26255-1A2E-4BA2-066F-EBD07AF7411D}"/>
              </a:ext>
            </a:extLst>
          </p:cNvPr>
          <p:cNvSpPr txBox="1"/>
          <p:nvPr/>
        </p:nvSpPr>
        <p:spPr>
          <a:xfrm>
            <a:off x="4918616" y="4811628"/>
            <a:ext cx="1717711" cy="369332"/>
          </a:xfrm>
          <a:prstGeom prst="rect">
            <a:avLst/>
          </a:prstGeom>
          <a:noFill/>
          <a:ln w="28575">
            <a:solidFill>
              <a:srgbClr val="FF0000"/>
            </a:solidFill>
          </a:ln>
        </p:spPr>
        <p:txBody>
          <a:bodyPr wrap="square">
            <a:spAutoFit/>
          </a:bodyPr>
          <a:lstStyle/>
          <a:p>
            <a:r>
              <a:rPr lang="en-IN" i="1" dirty="0">
                <a:solidFill>
                  <a:srgbClr val="FF0000"/>
                </a:solidFill>
              </a:rPr>
              <a:t>Press Enter </a:t>
            </a:r>
          </a:p>
        </p:txBody>
      </p:sp>
    </p:spTree>
    <p:extLst>
      <p:ext uri="{BB962C8B-B14F-4D97-AF65-F5344CB8AC3E}">
        <p14:creationId xmlns:p14="http://schemas.microsoft.com/office/powerpoint/2010/main" val="1195275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E3F8-2E01-E47A-9D0C-B56763B23C90}"/>
              </a:ext>
            </a:extLst>
          </p:cNvPr>
          <p:cNvSpPr>
            <a:spLocks noGrp="1"/>
          </p:cNvSpPr>
          <p:nvPr>
            <p:ph type="title"/>
          </p:nvPr>
        </p:nvSpPr>
        <p:spPr/>
        <p:txBody>
          <a:bodyPr/>
          <a:lstStyle/>
          <a:p>
            <a:r>
              <a:rPr lang="en-IN" dirty="0"/>
              <a:t>Configuring Cluster For Dynatrace Integration</a:t>
            </a:r>
          </a:p>
        </p:txBody>
      </p:sp>
      <p:pic>
        <p:nvPicPr>
          <p:cNvPr id="4" name="Picture 3">
            <a:extLst>
              <a:ext uri="{FF2B5EF4-FFF2-40B4-BE49-F238E27FC236}">
                <a16:creationId xmlns:a16="http://schemas.microsoft.com/office/drawing/2014/main" id="{FDCD448D-B99E-E2D3-3B6B-A533379E0BD8}"/>
              </a:ext>
            </a:extLst>
          </p:cNvPr>
          <p:cNvPicPr>
            <a:picLocks noChangeAspect="1"/>
          </p:cNvPicPr>
          <p:nvPr/>
        </p:nvPicPr>
        <p:blipFill>
          <a:blip r:embed="rId2"/>
          <a:stretch>
            <a:fillRect/>
          </a:stretch>
        </p:blipFill>
        <p:spPr>
          <a:xfrm>
            <a:off x="147781" y="1527615"/>
            <a:ext cx="12192000" cy="2214113"/>
          </a:xfrm>
          <a:prstGeom prst="rect">
            <a:avLst/>
          </a:prstGeom>
        </p:spPr>
      </p:pic>
      <p:pic>
        <p:nvPicPr>
          <p:cNvPr id="6" name="Picture 5">
            <a:extLst>
              <a:ext uri="{FF2B5EF4-FFF2-40B4-BE49-F238E27FC236}">
                <a16:creationId xmlns:a16="http://schemas.microsoft.com/office/drawing/2014/main" id="{7E5C3795-AC18-D83E-CF2A-CC7B768693F8}"/>
              </a:ext>
            </a:extLst>
          </p:cNvPr>
          <p:cNvPicPr>
            <a:picLocks noChangeAspect="1"/>
          </p:cNvPicPr>
          <p:nvPr/>
        </p:nvPicPr>
        <p:blipFill>
          <a:blip r:embed="rId3"/>
          <a:stretch>
            <a:fillRect/>
          </a:stretch>
        </p:blipFill>
        <p:spPr>
          <a:xfrm>
            <a:off x="1167339" y="2509567"/>
            <a:ext cx="3170195" cy="4221846"/>
          </a:xfrm>
          <a:prstGeom prst="rect">
            <a:avLst/>
          </a:prstGeom>
        </p:spPr>
      </p:pic>
      <p:pic>
        <p:nvPicPr>
          <p:cNvPr id="8" name="Picture 7">
            <a:extLst>
              <a:ext uri="{FF2B5EF4-FFF2-40B4-BE49-F238E27FC236}">
                <a16:creationId xmlns:a16="http://schemas.microsoft.com/office/drawing/2014/main" id="{D7497010-5038-A9CA-A32F-361E814F4A8F}"/>
              </a:ext>
            </a:extLst>
          </p:cNvPr>
          <p:cNvPicPr>
            <a:picLocks noChangeAspect="1"/>
          </p:cNvPicPr>
          <p:nvPr/>
        </p:nvPicPr>
        <p:blipFill>
          <a:blip r:embed="rId4"/>
          <a:stretch>
            <a:fillRect/>
          </a:stretch>
        </p:blipFill>
        <p:spPr>
          <a:xfrm>
            <a:off x="5778831" y="4362338"/>
            <a:ext cx="5677392" cy="1432684"/>
          </a:xfrm>
          <a:prstGeom prst="rect">
            <a:avLst/>
          </a:prstGeom>
        </p:spPr>
      </p:pic>
      <p:sp>
        <p:nvSpPr>
          <p:cNvPr id="9" name="TextBox 8">
            <a:extLst>
              <a:ext uri="{FF2B5EF4-FFF2-40B4-BE49-F238E27FC236}">
                <a16:creationId xmlns:a16="http://schemas.microsoft.com/office/drawing/2014/main" id="{385AE97F-D244-1AAD-8C5D-ACABB0B56BBB}"/>
              </a:ext>
            </a:extLst>
          </p:cNvPr>
          <p:cNvSpPr txBox="1"/>
          <p:nvPr/>
        </p:nvSpPr>
        <p:spPr>
          <a:xfrm>
            <a:off x="7144580" y="2227480"/>
            <a:ext cx="1717711" cy="646331"/>
          </a:xfrm>
          <a:prstGeom prst="rect">
            <a:avLst/>
          </a:prstGeom>
          <a:noFill/>
          <a:ln w="28575">
            <a:solidFill>
              <a:srgbClr val="FF0000"/>
            </a:solidFill>
          </a:ln>
        </p:spPr>
        <p:txBody>
          <a:bodyPr wrap="square">
            <a:spAutoFit/>
          </a:bodyPr>
          <a:lstStyle/>
          <a:p>
            <a:r>
              <a:rPr lang="en-IN" i="1" dirty="0">
                <a:solidFill>
                  <a:srgbClr val="FF0000"/>
                </a:solidFill>
              </a:rPr>
              <a:t>Within Terminal Click Upload</a:t>
            </a:r>
          </a:p>
        </p:txBody>
      </p:sp>
      <p:sp>
        <p:nvSpPr>
          <p:cNvPr id="10" name="TextBox 9">
            <a:extLst>
              <a:ext uri="{FF2B5EF4-FFF2-40B4-BE49-F238E27FC236}">
                <a16:creationId xmlns:a16="http://schemas.microsoft.com/office/drawing/2014/main" id="{FF8A291B-5898-8A1A-8111-5CB69FBC0F77}"/>
              </a:ext>
            </a:extLst>
          </p:cNvPr>
          <p:cNvSpPr txBox="1"/>
          <p:nvPr/>
        </p:nvSpPr>
        <p:spPr>
          <a:xfrm>
            <a:off x="147781" y="6111081"/>
            <a:ext cx="3287894" cy="369332"/>
          </a:xfrm>
          <a:prstGeom prst="rect">
            <a:avLst/>
          </a:prstGeom>
          <a:noFill/>
          <a:ln w="28575">
            <a:solidFill>
              <a:srgbClr val="FF0000"/>
            </a:solidFill>
          </a:ln>
        </p:spPr>
        <p:txBody>
          <a:bodyPr wrap="square">
            <a:spAutoFit/>
          </a:bodyPr>
          <a:lstStyle/>
          <a:p>
            <a:r>
              <a:rPr lang="en-IN" i="1" dirty="0">
                <a:solidFill>
                  <a:srgbClr val="FF0000"/>
                </a:solidFill>
              </a:rPr>
              <a:t>Upload </a:t>
            </a:r>
            <a:r>
              <a:rPr lang="en-IN" i="1" dirty="0" err="1">
                <a:solidFill>
                  <a:srgbClr val="FF0000"/>
                </a:solidFill>
              </a:rPr>
              <a:t>dynakube.yaml</a:t>
            </a:r>
            <a:endParaRPr lang="en-IN" i="1" dirty="0">
              <a:solidFill>
                <a:srgbClr val="FF0000"/>
              </a:solidFill>
            </a:endParaRPr>
          </a:p>
        </p:txBody>
      </p:sp>
      <p:sp>
        <p:nvSpPr>
          <p:cNvPr id="11" name="TextBox 10">
            <a:extLst>
              <a:ext uri="{FF2B5EF4-FFF2-40B4-BE49-F238E27FC236}">
                <a16:creationId xmlns:a16="http://schemas.microsoft.com/office/drawing/2014/main" id="{DA5CC520-2614-88AD-39C9-D27E10A20545}"/>
              </a:ext>
            </a:extLst>
          </p:cNvPr>
          <p:cNvSpPr txBox="1"/>
          <p:nvPr/>
        </p:nvSpPr>
        <p:spPr>
          <a:xfrm>
            <a:off x="6694710" y="5087627"/>
            <a:ext cx="3287894" cy="369332"/>
          </a:xfrm>
          <a:prstGeom prst="rect">
            <a:avLst/>
          </a:prstGeom>
          <a:noFill/>
          <a:ln w="28575">
            <a:solidFill>
              <a:srgbClr val="FF0000"/>
            </a:solidFill>
          </a:ln>
        </p:spPr>
        <p:txBody>
          <a:bodyPr wrap="square">
            <a:spAutoFit/>
          </a:bodyPr>
          <a:lstStyle/>
          <a:p>
            <a:r>
              <a:rPr lang="en-IN" i="1" dirty="0">
                <a:solidFill>
                  <a:srgbClr val="FF0000"/>
                </a:solidFill>
              </a:rPr>
              <a:t>Change to Editor </a:t>
            </a:r>
            <a:r>
              <a:rPr lang="en-IN" i="1" dirty="0" err="1">
                <a:solidFill>
                  <a:srgbClr val="FF0000"/>
                </a:solidFill>
              </a:rPr>
              <a:t>VIew</a:t>
            </a:r>
            <a:endParaRPr lang="en-IN" i="1" dirty="0">
              <a:solidFill>
                <a:srgbClr val="FF0000"/>
              </a:solidFill>
            </a:endParaRPr>
          </a:p>
        </p:txBody>
      </p:sp>
      <p:sp>
        <p:nvSpPr>
          <p:cNvPr id="12" name="TextBox 11">
            <a:extLst>
              <a:ext uri="{FF2B5EF4-FFF2-40B4-BE49-F238E27FC236}">
                <a16:creationId xmlns:a16="http://schemas.microsoft.com/office/drawing/2014/main" id="{9DDAFFF9-DB5F-83F5-002E-2BD76FD16389}"/>
              </a:ext>
            </a:extLst>
          </p:cNvPr>
          <p:cNvSpPr txBox="1"/>
          <p:nvPr/>
        </p:nvSpPr>
        <p:spPr>
          <a:xfrm>
            <a:off x="6521125" y="4370298"/>
            <a:ext cx="1717711" cy="351406"/>
          </a:xfrm>
          <a:prstGeom prst="rect">
            <a:avLst/>
          </a:prstGeom>
          <a:noFill/>
          <a:ln w="28575">
            <a:solidFill>
              <a:srgbClr val="FF0000"/>
            </a:solidFill>
          </a:ln>
        </p:spPr>
        <p:txBody>
          <a:bodyPr wrap="square">
            <a:spAutoFit/>
          </a:bodyPr>
          <a:lstStyle/>
          <a:p>
            <a:endParaRPr lang="en-IN" i="1" dirty="0">
              <a:solidFill>
                <a:srgbClr val="FF0000"/>
              </a:solidFill>
            </a:endParaRPr>
          </a:p>
        </p:txBody>
      </p:sp>
    </p:spTree>
    <p:extLst>
      <p:ext uri="{BB962C8B-B14F-4D97-AF65-F5344CB8AC3E}">
        <p14:creationId xmlns:p14="http://schemas.microsoft.com/office/powerpoint/2010/main" val="50451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EE18-77AE-134E-D73A-FBDD3B13FD1C}"/>
              </a:ext>
            </a:extLst>
          </p:cNvPr>
          <p:cNvSpPr>
            <a:spLocks noGrp="1"/>
          </p:cNvSpPr>
          <p:nvPr>
            <p:ph type="title"/>
          </p:nvPr>
        </p:nvSpPr>
        <p:spPr/>
        <p:txBody>
          <a:bodyPr/>
          <a:lstStyle/>
          <a:p>
            <a:r>
              <a:rPr lang="en-IN" dirty="0"/>
              <a:t>Configuring Cluster For Dynatrace Integration</a:t>
            </a:r>
          </a:p>
        </p:txBody>
      </p:sp>
      <p:pic>
        <p:nvPicPr>
          <p:cNvPr id="4" name="Picture 3">
            <a:extLst>
              <a:ext uri="{FF2B5EF4-FFF2-40B4-BE49-F238E27FC236}">
                <a16:creationId xmlns:a16="http://schemas.microsoft.com/office/drawing/2014/main" id="{B88369EF-25C1-FA9E-EC18-46147AD140F5}"/>
              </a:ext>
            </a:extLst>
          </p:cNvPr>
          <p:cNvPicPr>
            <a:picLocks noChangeAspect="1"/>
          </p:cNvPicPr>
          <p:nvPr/>
        </p:nvPicPr>
        <p:blipFill>
          <a:blip r:embed="rId2"/>
          <a:stretch>
            <a:fillRect/>
          </a:stretch>
        </p:blipFill>
        <p:spPr>
          <a:xfrm>
            <a:off x="838200" y="1481741"/>
            <a:ext cx="6994147" cy="3654546"/>
          </a:xfrm>
          <a:prstGeom prst="rect">
            <a:avLst/>
          </a:prstGeom>
        </p:spPr>
      </p:pic>
      <p:sp>
        <p:nvSpPr>
          <p:cNvPr id="5" name="TextBox 4">
            <a:extLst>
              <a:ext uri="{FF2B5EF4-FFF2-40B4-BE49-F238E27FC236}">
                <a16:creationId xmlns:a16="http://schemas.microsoft.com/office/drawing/2014/main" id="{6B3C7285-B721-80BA-0AC4-049F9E61DE61}"/>
              </a:ext>
            </a:extLst>
          </p:cNvPr>
          <p:cNvSpPr txBox="1"/>
          <p:nvPr/>
        </p:nvSpPr>
        <p:spPr>
          <a:xfrm>
            <a:off x="894578" y="3033522"/>
            <a:ext cx="1277576" cy="274014"/>
          </a:xfrm>
          <a:prstGeom prst="rect">
            <a:avLst/>
          </a:prstGeom>
          <a:noFill/>
          <a:ln w="28575">
            <a:solidFill>
              <a:srgbClr val="FF0000"/>
            </a:solidFill>
          </a:ln>
        </p:spPr>
        <p:txBody>
          <a:bodyPr wrap="square">
            <a:spAutoFit/>
          </a:bodyPr>
          <a:lstStyle/>
          <a:p>
            <a:endParaRPr lang="en-IN" i="1" dirty="0">
              <a:solidFill>
                <a:srgbClr val="FF0000"/>
              </a:solidFill>
            </a:endParaRPr>
          </a:p>
        </p:txBody>
      </p:sp>
      <p:sp>
        <p:nvSpPr>
          <p:cNvPr id="6" name="TextBox 5">
            <a:extLst>
              <a:ext uri="{FF2B5EF4-FFF2-40B4-BE49-F238E27FC236}">
                <a16:creationId xmlns:a16="http://schemas.microsoft.com/office/drawing/2014/main" id="{0FC52F64-CEBF-6042-A07A-A7817FC37A74}"/>
              </a:ext>
            </a:extLst>
          </p:cNvPr>
          <p:cNvSpPr txBox="1"/>
          <p:nvPr/>
        </p:nvSpPr>
        <p:spPr>
          <a:xfrm>
            <a:off x="3254468" y="3033522"/>
            <a:ext cx="3035496" cy="395478"/>
          </a:xfrm>
          <a:prstGeom prst="rect">
            <a:avLst/>
          </a:prstGeom>
          <a:noFill/>
          <a:ln w="28575">
            <a:solidFill>
              <a:srgbClr val="FF0000"/>
            </a:solidFill>
          </a:ln>
        </p:spPr>
        <p:txBody>
          <a:bodyPr wrap="square">
            <a:spAutoFit/>
          </a:bodyPr>
          <a:lstStyle/>
          <a:p>
            <a:endParaRPr lang="en-IN" i="1" dirty="0">
              <a:solidFill>
                <a:srgbClr val="FF0000"/>
              </a:solidFill>
            </a:endParaRPr>
          </a:p>
        </p:txBody>
      </p:sp>
      <p:sp>
        <p:nvSpPr>
          <p:cNvPr id="8" name="TextBox 7">
            <a:extLst>
              <a:ext uri="{FF2B5EF4-FFF2-40B4-BE49-F238E27FC236}">
                <a16:creationId xmlns:a16="http://schemas.microsoft.com/office/drawing/2014/main" id="{ED960D70-B0C4-5352-9B97-6E75BAE7BEDD}"/>
              </a:ext>
            </a:extLst>
          </p:cNvPr>
          <p:cNvSpPr txBox="1"/>
          <p:nvPr/>
        </p:nvSpPr>
        <p:spPr>
          <a:xfrm>
            <a:off x="674254" y="5259645"/>
            <a:ext cx="7740073" cy="1552751"/>
          </a:xfrm>
          <a:prstGeom prst="rect">
            <a:avLst/>
          </a:prstGeom>
          <a:noFill/>
        </p:spPr>
        <p:txBody>
          <a:bodyPr wrap="square">
            <a:spAutoFit/>
          </a:bodyPr>
          <a:lstStyle/>
          <a:p>
            <a:r>
              <a:rPr lang="en-US" b="0" dirty="0">
                <a:solidFill>
                  <a:srgbClr val="000000"/>
                </a:solidFill>
                <a:effectLst/>
                <a:latin typeface="Consolas" panose="020B0609020204030204" pitchFamily="49" charset="0"/>
              </a:rPr>
              <a:t>Add the given line as shown on the screen</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feature.dynatrace.com/</a:t>
            </a:r>
            <a:r>
              <a:rPr lang="en-US" b="0" dirty="0" err="1">
                <a:solidFill>
                  <a:srgbClr val="800000"/>
                </a:solidFill>
                <a:effectLst/>
                <a:latin typeface="Consolas" panose="020B0609020204030204" pitchFamily="49" charset="0"/>
              </a:rPr>
              <a:t>oneagent</a:t>
            </a:r>
            <a:r>
              <a:rPr lang="en-US" b="0" dirty="0">
                <a:solidFill>
                  <a:srgbClr val="800000"/>
                </a:solidFill>
                <a:effectLst/>
                <a:latin typeface="Consolas" panose="020B0609020204030204" pitchFamily="49" charset="0"/>
              </a:rPr>
              <a:t>-privileged</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"true“</a:t>
            </a:r>
          </a:p>
          <a:p>
            <a:endParaRPr lang="en-US" dirty="0">
              <a:solidFill>
                <a:srgbClr val="A31515"/>
              </a:solidFill>
              <a:latin typeface="Consolas" panose="020B0609020204030204" pitchFamily="49" charset="0"/>
            </a:endParaRPr>
          </a:p>
          <a:p>
            <a:r>
              <a:rPr lang="en-US" b="0" dirty="0">
                <a:solidFill>
                  <a:srgbClr val="A31515"/>
                </a:solidFill>
                <a:effectLst/>
                <a:latin typeface="Consolas" panose="020B0609020204030204" pitchFamily="49" charset="0"/>
              </a:rPr>
              <a:t>Execute command - </a:t>
            </a:r>
            <a:r>
              <a:rPr lang="en-US" b="0" dirty="0" err="1">
                <a:solidFill>
                  <a:srgbClr val="A31515"/>
                </a:solidFill>
                <a:effectLst/>
                <a:latin typeface="Consolas" panose="020B0609020204030204" pitchFamily="49" charset="0"/>
              </a:rPr>
              <a:t>kubectl</a:t>
            </a:r>
            <a:r>
              <a:rPr lang="en-US" b="0" dirty="0">
                <a:solidFill>
                  <a:srgbClr val="A31515"/>
                </a:solidFill>
                <a:effectLst/>
                <a:latin typeface="Consolas" panose="020B0609020204030204" pitchFamily="49" charset="0"/>
              </a:rPr>
              <a:t> apply -f </a:t>
            </a:r>
            <a:r>
              <a:rPr lang="en-US" b="0" dirty="0" err="1">
                <a:solidFill>
                  <a:srgbClr val="A31515"/>
                </a:solidFill>
                <a:effectLst/>
                <a:latin typeface="Consolas" panose="020B0609020204030204" pitchFamily="49" charset="0"/>
              </a:rPr>
              <a:t>dynakube.yaml</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pic>
        <p:nvPicPr>
          <p:cNvPr id="10" name="Picture 9">
            <a:extLst>
              <a:ext uri="{FF2B5EF4-FFF2-40B4-BE49-F238E27FC236}">
                <a16:creationId xmlns:a16="http://schemas.microsoft.com/office/drawing/2014/main" id="{527ACAB8-76A9-14DB-0BD1-AE7409695870}"/>
              </a:ext>
            </a:extLst>
          </p:cNvPr>
          <p:cNvPicPr>
            <a:picLocks noChangeAspect="1"/>
          </p:cNvPicPr>
          <p:nvPr/>
        </p:nvPicPr>
        <p:blipFill>
          <a:blip r:embed="rId3"/>
          <a:stretch>
            <a:fillRect/>
          </a:stretch>
        </p:blipFill>
        <p:spPr>
          <a:xfrm>
            <a:off x="2693021" y="1481741"/>
            <a:ext cx="8824725" cy="5357324"/>
          </a:xfrm>
          <a:prstGeom prst="rect">
            <a:avLst/>
          </a:prstGeom>
        </p:spPr>
      </p:pic>
      <p:sp>
        <p:nvSpPr>
          <p:cNvPr id="11" name="TextBox 10">
            <a:extLst>
              <a:ext uri="{FF2B5EF4-FFF2-40B4-BE49-F238E27FC236}">
                <a16:creationId xmlns:a16="http://schemas.microsoft.com/office/drawing/2014/main" id="{B3D57EB5-EE26-AAAF-A4C4-D413DCC8A3ED}"/>
              </a:ext>
            </a:extLst>
          </p:cNvPr>
          <p:cNvSpPr txBox="1"/>
          <p:nvPr/>
        </p:nvSpPr>
        <p:spPr>
          <a:xfrm>
            <a:off x="3112654" y="5851354"/>
            <a:ext cx="6809510" cy="646331"/>
          </a:xfrm>
          <a:prstGeom prst="rect">
            <a:avLst/>
          </a:prstGeom>
          <a:noFill/>
          <a:ln w="28575">
            <a:solidFill>
              <a:srgbClr val="FF0000"/>
            </a:solidFill>
          </a:ln>
        </p:spPr>
        <p:txBody>
          <a:bodyPr wrap="square">
            <a:spAutoFit/>
          </a:bodyPr>
          <a:lstStyle/>
          <a:p>
            <a:r>
              <a:rPr lang="en-IN" i="1" dirty="0">
                <a:solidFill>
                  <a:srgbClr val="FF0000"/>
                </a:solidFill>
              </a:rPr>
              <a:t>In the workloads view select namespace dynatrace and we should see given instances</a:t>
            </a:r>
          </a:p>
        </p:txBody>
      </p:sp>
    </p:spTree>
    <p:extLst>
      <p:ext uri="{BB962C8B-B14F-4D97-AF65-F5344CB8AC3E}">
        <p14:creationId xmlns:p14="http://schemas.microsoft.com/office/powerpoint/2010/main" val="393125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B9F9A-5C70-80B0-EFB2-B9BC0D589EC9}"/>
              </a:ext>
            </a:extLst>
          </p:cNvPr>
          <p:cNvSpPr>
            <a:spLocks noGrp="1"/>
          </p:cNvSpPr>
          <p:nvPr>
            <p:ph type="title"/>
          </p:nvPr>
        </p:nvSpPr>
        <p:spPr/>
        <p:txBody>
          <a:bodyPr/>
          <a:lstStyle/>
          <a:p>
            <a:r>
              <a:rPr lang="en-IN" dirty="0"/>
              <a:t>Verify In Dynatrace in Deployment Status</a:t>
            </a:r>
          </a:p>
        </p:txBody>
      </p:sp>
      <p:pic>
        <p:nvPicPr>
          <p:cNvPr id="4" name="Picture 3">
            <a:extLst>
              <a:ext uri="{FF2B5EF4-FFF2-40B4-BE49-F238E27FC236}">
                <a16:creationId xmlns:a16="http://schemas.microsoft.com/office/drawing/2014/main" id="{F60B64BB-0E67-AAAF-2741-486C0560A06F}"/>
              </a:ext>
            </a:extLst>
          </p:cNvPr>
          <p:cNvPicPr>
            <a:picLocks noChangeAspect="1"/>
          </p:cNvPicPr>
          <p:nvPr/>
        </p:nvPicPr>
        <p:blipFill>
          <a:blip r:embed="rId2"/>
          <a:stretch>
            <a:fillRect/>
          </a:stretch>
        </p:blipFill>
        <p:spPr>
          <a:xfrm>
            <a:off x="1043708" y="1378874"/>
            <a:ext cx="8161921" cy="4774417"/>
          </a:xfrm>
          <a:prstGeom prst="rect">
            <a:avLst/>
          </a:prstGeom>
        </p:spPr>
      </p:pic>
    </p:spTree>
    <p:extLst>
      <p:ext uri="{BB962C8B-B14F-4D97-AF65-F5344CB8AC3E}">
        <p14:creationId xmlns:p14="http://schemas.microsoft.com/office/powerpoint/2010/main" val="1612495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1B7-7962-4B60-936B-9E8D55D080EE}"/>
              </a:ext>
            </a:extLst>
          </p:cNvPr>
          <p:cNvSpPr>
            <a:spLocks noGrp="1"/>
          </p:cNvSpPr>
          <p:nvPr>
            <p:ph type="title"/>
          </p:nvPr>
        </p:nvSpPr>
        <p:spPr/>
        <p:txBody>
          <a:bodyPr/>
          <a:lstStyle/>
          <a:p>
            <a:r>
              <a:rPr lang="en-US" dirty="0"/>
              <a:t>Sock Shop Application</a:t>
            </a:r>
          </a:p>
        </p:txBody>
      </p:sp>
      <p:sp>
        <p:nvSpPr>
          <p:cNvPr id="3" name="Text Placeholder 2">
            <a:extLst>
              <a:ext uri="{FF2B5EF4-FFF2-40B4-BE49-F238E27FC236}">
                <a16:creationId xmlns:a16="http://schemas.microsoft.com/office/drawing/2014/main" id="{45548423-5060-437B-A6D7-4C9116E77075}"/>
              </a:ext>
            </a:extLst>
          </p:cNvPr>
          <p:cNvSpPr>
            <a:spLocks noGrp="1"/>
          </p:cNvSpPr>
          <p:nvPr>
            <p:ph type="body" sz="quarter" idx="10"/>
          </p:nvPr>
        </p:nvSpPr>
        <p:spPr/>
        <p:txBody>
          <a:bodyPr/>
          <a:lstStyle/>
          <a:p>
            <a:r>
              <a:rPr lang="en-US" dirty="0"/>
              <a:t>Based on: </a:t>
            </a:r>
            <a:r>
              <a:rPr lang="en-US" dirty="0">
                <a:hlinkClick r:id="rId2"/>
              </a:rPr>
              <a:t>http://socks.weave.works</a:t>
            </a:r>
            <a:endParaRPr lang="en-US" dirty="0"/>
          </a:p>
          <a:p>
            <a:r>
              <a:rPr lang="en-US" dirty="0"/>
              <a:t>Opensource microservice sample app</a:t>
            </a:r>
          </a:p>
          <a:p>
            <a:r>
              <a:rPr lang="en-US" dirty="0"/>
              <a:t>Polyglot</a:t>
            </a:r>
          </a:p>
          <a:p>
            <a:pPr lvl="1"/>
            <a:r>
              <a:rPr lang="en-US" dirty="0"/>
              <a:t>Java Spring Boot</a:t>
            </a:r>
          </a:p>
          <a:p>
            <a:pPr lvl="1"/>
            <a:r>
              <a:rPr lang="en-US" dirty="0"/>
              <a:t>Go</a:t>
            </a:r>
          </a:p>
          <a:p>
            <a:pPr lvl="1"/>
            <a:r>
              <a:rPr lang="en-US" dirty="0"/>
              <a:t>Node.js</a:t>
            </a:r>
          </a:p>
          <a:p>
            <a:pPr lvl="1"/>
            <a:r>
              <a:rPr lang="en-US" dirty="0"/>
              <a:t>RabbitMQ (order queuing)</a:t>
            </a:r>
          </a:p>
          <a:p>
            <a:pPr lvl="1"/>
            <a:r>
              <a:rPr lang="en-US" dirty="0"/>
              <a:t>MongoDB, MySQL (data stores)</a:t>
            </a:r>
          </a:p>
        </p:txBody>
      </p:sp>
      <p:pic>
        <p:nvPicPr>
          <p:cNvPr id="4" name="Picture Placeholder 15">
            <a:extLst>
              <a:ext uri="{FF2B5EF4-FFF2-40B4-BE49-F238E27FC236}">
                <a16:creationId xmlns:a16="http://schemas.microsoft.com/office/drawing/2014/main" id="{29B7A05F-A40F-4B0B-AE65-BA3709150753}"/>
              </a:ext>
            </a:extLst>
          </p:cNvPr>
          <p:cNvPicPr>
            <a:picLocks noChangeAspect="1"/>
          </p:cNvPicPr>
          <p:nvPr/>
        </p:nvPicPr>
        <p:blipFill>
          <a:blip r:embed="rId3"/>
          <a:srcRect l="501" r="501"/>
          <a:stretch>
            <a:fillRect/>
          </a:stretch>
        </p:blipFill>
        <p:spPr>
          <a:xfrm>
            <a:off x="5593068" y="1"/>
            <a:ext cx="6598920" cy="6867608"/>
          </a:xfrm>
          <a:custGeom>
            <a:avLst/>
            <a:gdLst>
              <a:gd name="connsiteX0" fmla="*/ 0 w 3692525"/>
              <a:gd name="connsiteY0" fmla="*/ 3697287 h 3697287"/>
              <a:gd name="connsiteX1" fmla="*/ 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 name="connsiteX0" fmla="*/ 0 w 3692525"/>
              <a:gd name="connsiteY0" fmla="*/ 3697287 h 3697287"/>
              <a:gd name="connsiteX1" fmla="*/ 539750 w 3692525"/>
              <a:gd name="connsiteY1" fmla="*/ 0 h 3697287"/>
              <a:gd name="connsiteX2" fmla="*/ 3692525 w 3692525"/>
              <a:gd name="connsiteY2" fmla="*/ 0 h 3697287"/>
              <a:gd name="connsiteX3" fmla="*/ 3692525 w 3692525"/>
              <a:gd name="connsiteY3" fmla="*/ 3697287 h 3697287"/>
              <a:gd name="connsiteX4" fmla="*/ 0 w 3692525"/>
              <a:gd name="connsiteY4" fmla="*/ 3697287 h 3697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2525" h="3697287">
                <a:moveTo>
                  <a:pt x="0" y="3697287"/>
                </a:moveTo>
                <a:lnTo>
                  <a:pt x="539750" y="0"/>
                </a:lnTo>
                <a:lnTo>
                  <a:pt x="3692525" y="0"/>
                </a:lnTo>
                <a:lnTo>
                  <a:pt x="3692525" y="3697287"/>
                </a:lnTo>
                <a:lnTo>
                  <a:pt x="0" y="3697287"/>
                </a:lnTo>
                <a:close/>
              </a:path>
            </a:pathLst>
          </a:custGeom>
        </p:spPr>
      </p:pic>
    </p:spTree>
    <p:extLst>
      <p:ext uri="{BB962C8B-B14F-4D97-AF65-F5344CB8AC3E}">
        <p14:creationId xmlns:p14="http://schemas.microsoft.com/office/powerpoint/2010/main" val="974338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83EEA-3B2F-1742-A5AE-58B1158D49DD}"/>
              </a:ext>
            </a:extLst>
          </p:cNvPr>
          <p:cNvSpPr>
            <a:spLocks noGrp="1"/>
          </p:cNvSpPr>
          <p:nvPr>
            <p:ph type="title"/>
          </p:nvPr>
        </p:nvSpPr>
        <p:spPr/>
        <p:txBody>
          <a:bodyPr>
            <a:normAutofit/>
          </a:bodyPr>
          <a:lstStyle/>
          <a:p>
            <a:r>
              <a:rPr lang="en-US" sz="3200" dirty="0">
                <a:latin typeface="Bernina Sans" pitchFamily="2" charset="77"/>
              </a:rPr>
              <a:t>Sock Shop architecture</a:t>
            </a:r>
          </a:p>
        </p:txBody>
      </p:sp>
      <p:pic>
        <p:nvPicPr>
          <p:cNvPr id="10" name="Picture 9">
            <a:extLst>
              <a:ext uri="{FF2B5EF4-FFF2-40B4-BE49-F238E27FC236}">
                <a16:creationId xmlns:a16="http://schemas.microsoft.com/office/drawing/2014/main" id="{62F7619B-A622-1943-9129-A1010B7150F0}"/>
              </a:ext>
            </a:extLst>
          </p:cNvPr>
          <p:cNvPicPr>
            <a:picLocks noChangeAspect="1"/>
          </p:cNvPicPr>
          <p:nvPr/>
        </p:nvPicPr>
        <p:blipFill>
          <a:blip r:embed="rId2"/>
          <a:stretch>
            <a:fillRect/>
          </a:stretch>
        </p:blipFill>
        <p:spPr>
          <a:xfrm>
            <a:off x="2196699" y="1101970"/>
            <a:ext cx="7299158" cy="5214843"/>
          </a:xfrm>
          <a:prstGeom prst="rect">
            <a:avLst/>
          </a:prstGeom>
        </p:spPr>
      </p:pic>
    </p:spTree>
    <p:extLst>
      <p:ext uri="{BB962C8B-B14F-4D97-AF65-F5344CB8AC3E}">
        <p14:creationId xmlns:p14="http://schemas.microsoft.com/office/powerpoint/2010/main" val="3991810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8237AA-2779-40C7-B513-43615E078F83}"/>
              </a:ext>
            </a:extLst>
          </p:cNvPr>
          <p:cNvSpPr>
            <a:spLocks noGrp="1"/>
          </p:cNvSpPr>
          <p:nvPr>
            <p:ph type="body" sz="quarter" idx="10"/>
          </p:nvPr>
        </p:nvSpPr>
        <p:spPr>
          <a:xfrm>
            <a:off x="838200" y="1290960"/>
            <a:ext cx="10515600" cy="4652963"/>
          </a:xfrm>
        </p:spPr>
        <p:txBody>
          <a:bodyPr/>
          <a:lstStyle/>
          <a:p>
            <a:pPr lvl="1"/>
            <a:r>
              <a:rPr lang="en-US" dirty="0"/>
              <a:t>In </a:t>
            </a:r>
            <a:r>
              <a:rPr lang="en-US" dirty="0" err="1"/>
              <a:t>Cloudshell</a:t>
            </a:r>
            <a:r>
              <a:rPr lang="en-US" dirty="0"/>
              <a:t>, clone/download the following GitHub Repository:</a:t>
            </a:r>
          </a:p>
          <a:p>
            <a:pPr marL="457200" lvl="1" indent="0">
              <a:buNone/>
            </a:pPr>
            <a:r>
              <a:rPr lang="en-US" dirty="0">
                <a:hlinkClick r:id="rId2"/>
              </a:rPr>
              <a:t>https://github.com/nalinagrawaldt/advobsDT</a:t>
            </a:r>
            <a:r>
              <a:rPr lang="en-US" dirty="0"/>
              <a:t> </a:t>
            </a:r>
          </a:p>
          <a:p>
            <a:pPr marL="457200" lvl="1" indent="0">
              <a:buNone/>
            </a:pPr>
            <a:endParaRPr lang="en-US" dirty="0"/>
          </a:p>
          <a:p>
            <a:pPr lvl="1"/>
            <a:r>
              <a:rPr lang="en-US" dirty="0"/>
              <a:t>This will create a folder called </a:t>
            </a:r>
            <a:r>
              <a:rPr lang="en-US" b="1" dirty="0" err="1">
                <a:hlinkClick r:id="rId2"/>
              </a:rPr>
              <a:t>advobsDT</a:t>
            </a:r>
            <a:endParaRPr lang="en-US" b="1" dirty="0"/>
          </a:p>
          <a:p>
            <a:pPr lvl="1"/>
            <a:endParaRPr lang="en-US" dirty="0"/>
          </a:p>
          <a:p>
            <a:pPr lvl="1"/>
            <a:r>
              <a:rPr lang="en-US" dirty="0"/>
              <a:t>This will contain the scripts we will use for the remainder of the workshop </a:t>
            </a:r>
          </a:p>
          <a:p>
            <a:pPr lvl="1"/>
            <a:endParaRPr lang="en-US" dirty="0"/>
          </a:p>
          <a:p>
            <a:pPr lvl="1"/>
            <a:endParaRPr lang="en-US" dirty="0"/>
          </a:p>
        </p:txBody>
      </p:sp>
      <p:sp>
        <p:nvSpPr>
          <p:cNvPr id="2" name="Title 1">
            <a:extLst>
              <a:ext uri="{FF2B5EF4-FFF2-40B4-BE49-F238E27FC236}">
                <a16:creationId xmlns:a16="http://schemas.microsoft.com/office/drawing/2014/main" id="{F70C4A45-476E-431F-A926-DF7E0A958FF1}"/>
              </a:ext>
            </a:extLst>
          </p:cNvPr>
          <p:cNvSpPr>
            <a:spLocks noGrp="1"/>
          </p:cNvSpPr>
          <p:nvPr>
            <p:ph type="title"/>
          </p:nvPr>
        </p:nvSpPr>
        <p:spPr/>
        <p:txBody>
          <a:bodyPr/>
          <a:lstStyle/>
          <a:p>
            <a:r>
              <a:rPr lang="en-US" dirty="0"/>
              <a:t>Setup </a:t>
            </a:r>
            <a:r>
              <a:rPr lang="en-US" dirty="0" err="1"/>
              <a:t>Sockhop</a:t>
            </a:r>
            <a:r>
              <a:rPr lang="en-US" dirty="0"/>
              <a:t> – Cloning our repository</a:t>
            </a:r>
          </a:p>
        </p:txBody>
      </p:sp>
      <p:graphicFrame>
        <p:nvGraphicFramePr>
          <p:cNvPr id="6" name="Object 5">
            <a:extLst>
              <a:ext uri="{FF2B5EF4-FFF2-40B4-BE49-F238E27FC236}">
                <a16:creationId xmlns:a16="http://schemas.microsoft.com/office/drawing/2014/main" id="{ED09CB96-70DC-5231-626E-751396790979}"/>
              </a:ext>
            </a:extLst>
          </p:cNvPr>
          <p:cNvGraphicFramePr>
            <a:graphicFrameLocks noChangeAspect="1"/>
          </p:cNvGraphicFramePr>
          <p:nvPr>
            <p:extLst>
              <p:ext uri="{D42A27DB-BD31-4B8C-83A1-F6EECF244321}">
                <p14:modId xmlns:p14="http://schemas.microsoft.com/office/powerpoint/2010/main" val="3153002269"/>
              </p:ext>
            </p:extLst>
          </p:nvPr>
        </p:nvGraphicFramePr>
        <p:xfrm>
          <a:off x="475962" y="5567040"/>
          <a:ext cx="11055350" cy="793750"/>
        </p:xfrm>
        <a:graphic>
          <a:graphicData uri="http://schemas.openxmlformats.org/presentationml/2006/ole">
            <mc:AlternateContent xmlns:mc="http://schemas.openxmlformats.org/markup-compatibility/2006">
              <mc:Choice xmlns:v="urn:schemas-microsoft-com:vml" Requires="v">
                <p:oleObj name="Bitmap Image" r:id="rId3" imgW="13197960" imgH="945000" progId="PBrush">
                  <p:embed/>
                </p:oleObj>
              </mc:Choice>
              <mc:Fallback>
                <p:oleObj name="Bitmap Image" r:id="rId3" imgW="13197960" imgH="945000" progId="PBrush">
                  <p:embed/>
                  <p:pic>
                    <p:nvPicPr>
                      <p:cNvPr id="0" name=""/>
                      <p:cNvPicPr/>
                      <p:nvPr/>
                    </p:nvPicPr>
                    <p:blipFill>
                      <a:blip r:embed="rId4"/>
                      <a:stretch>
                        <a:fillRect/>
                      </a:stretch>
                    </p:blipFill>
                    <p:spPr>
                      <a:xfrm>
                        <a:off x="475962" y="5567040"/>
                        <a:ext cx="11055350" cy="793750"/>
                      </a:xfrm>
                      <a:prstGeom prst="rect">
                        <a:avLst/>
                      </a:prstGeom>
                      <a:ln>
                        <a:solidFill>
                          <a:schemeClr val="tx1"/>
                        </a:solidFill>
                      </a:ln>
                    </p:spPr>
                  </p:pic>
                </p:oleObj>
              </mc:Fallback>
            </mc:AlternateContent>
          </a:graphicData>
        </a:graphic>
      </p:graphicFrame>
      <p:pic>
        <p:nvPicPr>
          <p:cNvPr id="5" name="Picture 4">
            <a:extLst>
              <a:ext uri="{FF2B5EF4-FFF2-40B4-BE49-F238E27FC236}">
                <a16:creationId xmlns:a16="http://schemas.microsoft.com/office/drawing/2014/main" id="{52B72AC4-8193-BB52-A0BB-162D25CA2487}"/>
              </a:ext>
            </a:extLst>
          </p:cNvPr>
          <p:cNvPicPr>
            <a:picLocks noChangeAspect="1"/>
          </p:cNvPicPr>
          <p:nvPr/>
        </p:nvPicPr>
        <p:blipFill>
          <a:blip r:embed="rId5"/>
          <a:stretch>
            <a:fillRect/>
          </a:stretch>
        </p:blipFill>
        <p:spPr>
          <a:xfrm>
            <a:off x="0" y="4061565"/>
            <a:ext cx="12192000" cy="988541"/>
          </a:xfrm>
          <a:prstGeom prst="rect">
            <a:avLst/>
          </a:prstGeom>
        </p:spPr>
      </p:pic>
    </p:spTree>
    <p:extLst>
      <p:ext uri="{BB962C8B-B14F-4D97-AF65-F5344CB8AC3E}">
        <p14:creationId xmlns:p14="http://schemas.microsoft.com/office/powerpoint/2010/main" val="13507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66F9-D672-4C61-929A-D535A2171016}"/>
              </a:ext>
            </a:extLst>
          </p:cNvPr>
          <p:cNvSpPr>
            <a:spLocks noGrp="1"/>
          </p:cNvSpPr>
          <p:nvPr>
            <p:ph type="title"/>
          </p:nvPr>
        </p:nvSpPr>
        <p:spPr/>
        <p:txBody>
          <a:bodyPr/>
          <a:lstStyle/>
          <a:p>
            <a:r>
              <a:rPr lang="en-US" dirty="0"/>
              <a:t>Dynatrace Credentials – Tenant ID &amp; Environment ID</a:t>
            </a:r>
          </a:p>
        </p:txBody>
      </p:sp>
      <p:sp>
        <p:nvSpPr>
          <p:cNvPr id="3" name="Text Placeholder 2">
            <a:extLst>
              <a:ext uri="{FF2B5EF4-FFF2-40B4-BE49-F238E27FC236}">
                <a16:creationId xmlns:a16="http://schemas.microsoft.com/office/drawing/2014/main" id="{045908D8-26B9-46BF-BF41-B3CDEEB8BFC6}"/>
              </a:ext>
            </a:extLst>
          </p:cNvPr>
          <p:cNvSpPr>
            <a:spLocks noGrp="1"/>
          </p:cNvSpPr>
          <p:nvPr>
            <p:ph type="body" sz="quarter" idx="10"/>
          </p:nvPr>
        </p:nvSpPr>
        <p:spPr/>
        <p:txBody>
          <a:bodyPr>
            <a:normAutofit/>
          </a:bodyPr>
          <a:lstStyle/>
          <a:p>
            <a:r>
              <a:rPr lang="en-US" sz="3200" dirty="0"/>
              <a:t>In order to proceed further we need to make note of our Dynatrace Tenant/Environment and API/PaaS Tokens</a:t>
            </a:r>
          </a:p>
          <a:p>
            <a:r>
              <a:rPr lang="en-US" sz="3200" dirty="0"/>
              <a:t>For the Tenant ID, you can find it in the first part of your URL </a:t>
            </a:r>
          </a:p>
          <a:p>
            <a:pPr lvl="1"/>
            <a:r>
              <a:rPr lang="en-CA" sz="2800" dirty="0"/>
              <a:t>https://&lt;TENANT_ID&gt;.live.dynatrace.com – SaaS Deployments</a:t>
            </a:r>
          </a:p>
          <a:p>
            <a:pPr lvl="2"/>
            <a:r>
              <a:rPr lang="en-CA" sz="2400" dirty="0"/>
              <a:t>For example, for https://jwx05250.live.dynatrace.com , Tenant ID=jwx05250</a:t>
            </a:r>
          </a:p>
          <a:p>
            <a:pPr lvl="2"/>
            <a:endParaRPr lang="en-US" sz="2400" dirty="0"/>
          </a:p>
          <a:p>
            <a:endParaRPr lang="en-US" sz="3200" dirty="0"/>
          </a:p>
        </p:txBody>
      </p:sp>
    </p:spTree>
    <p:extLst>
      <p:ext uri="{BB962C8B-B14F-4D97-AF65-F5344CB8AC3E}">
        <p14:creationId xmlns:p14="http://schemas.microsoft.com/office/powerpoint/2010/main" val="66803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rapezoid 17">
            <a:extLst>
              <a:ext uri="{FF2B5EF4-FFF2-40B4-BE49-F238E27FC236}">
                <a16:creationId xmlns:a16="http://schemas.microsoft.com/office/drawing/2014/main" id="{D72628A5-7A86-4DF1-8048-2C9FE8BA4BA0}"/>
              </a:ext>
            </a:extLst>
          </p:cNvPr>
          <p:cNvSpPr/>
          <p:nvPr/>
        </p:nvSpPr>
        <p:spPr>
          <a:xfrm>
            <a:off x="569923" y="5193110"/>
            <a:ext cx="5075297" cy="1168574"/>
          </a:xfrm>
          <a:prstGeom prst="trapezoid">
            <a:avLst>
              <a:gd name="adj" fmla="val 48781"/>
            </a:avLst>
          </a:prstGeom>
          <a:solidFill>
            <a:srgbClr val="6140A3"/>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6DD1BC1D-11F0-4F60-B9CE-42927DDCC884}"/>
              </a:ext>
            </a:extLst>
          </p:cNvPr>
          <p:cNvSpPr/>
          <p:nvPr/>
        </p:nvSpPr>
        <p:spPr>
          <a:xfrm>
            <a:off x="1131033" y="5514185"/>
            <a:ext cx="3938164"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Multi-platform monitoring</a:t>
            </a:r>
          </a:p>
        </p:txBody>
      </p:sp>
      <p:sp>
        <p:nvSpPr>
          <p:cNvPr id="20" name="Trapezoid 19">
            <a:extLst>
              <a:ext uri="{FF2B5EF4-FFF2-40B4-BE49-F238E27FC236}">
                <a16:creationId xmlns:a16="http://schemas.microsoft.com/office/drawing/2014/main" id="{2A807D7B-C2EC-4765-AAD5-8FC9B3837BD0}"/>
              </a:ext>
            </a:extLst>
          </p:cNvPr>
          <p:cNvSpPr/>
          <p:nvPr/>
        </p:nvSpPr>
        <p:spPr>
          <a:xfrm>
            <a:off x="1224107" y="3893587"/>
            <a:ext cx="3766929" cy="1174576"/>
          </a:xfrm>
          <a:prstGeom prst="trapezoid">
            <a:avLst>
              <a:gd name="adj" fmla="val 50392"/>
            </a:avLst>
          </a:prstGeom>
          <a:solidFill>
            <a:srgbClr val="4361C8"/>
          </a:solidFill>
          <a:ln w="12700" cap="flat" cmpd="sng" algn="ctr">
            <a:noFill/>
            <a:prstDash val="solid"/>
            <a:miter lim="800000"/>
          </a:ln>
          <a:effectLst>
            <a:outerShdw blurRad="25400" sx="101000" sy="101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09F82ED7-9393-4783-AB85-81466B676E09}"/>
              </a:ext>
            </a:extLst>
          </p:cNvPr>
          <p:cNvSpPr/>
          <p:nvPr/>
        </p:nvSpPr>
        <p:spPr>
          <a:xfrm>
            <a:off x="1583571" y="4217233"/>
            <a:ext cx="304800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left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Quality gates</a:t>
            </a:r>
          </a:p>
        </p:txBody>
      </p:sp>
      <p:sp>
        <p:nvSpPr>
          <p:cNvPr id="22" name="Trapezoid 21">
            <a:extLst>
              <a:ext uri="{FF2B5EF4-FFF2-40B4-BE49-F238E27FC236}">
                <a16:creationId xmlns:a16="http://schemas.microsoft.com/office/drawing/2014/main" id="{C2659CFA-533C-4748-A7C2-254C588B1120}"/>
              </a:ext>
            </a:extLst>
          </p:cNvPr>
          <p:cNvSpPr/>
          <p:nvPr/>
        </p:nvSpPr>
        <p:spPr>
          <a:xfrm>
            <a:off x="1860143" y="2569291"/>
            <a:ext cx="2494857" cy="1195162"/>
          </a:xfrm>
          <a:prstGeom prst="trapezoid">
            <a:avLst>
              <a:gd name="adj" fmla="val 50392"/>
            </a:avLst>
          </a:prstGeom>
          <a:solidFill>
            <a:srgbClr val="3471DB"/>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A1D71B9-3E07-4D5B-8907-A39CC52E4A77}"/>
              </a:ext>
            </a:extLst>
          </p:cNvPr>
          <p:cNvSpPr/>
          <p:nvPr/>
        </p:nvSpPr>
        <p:spPr>
          <a:xfrm>
            <a:off x="2195531" y="2772605"/>
            <a:ext cx="1832943" cy="9233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Shift right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all"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Deployment Speed</a:t>
            </a:r>
          </a:p>
        </p:txBody>
      </p:sp>
      <p:sp>
        <p:nvSpPr>
          <p:cNvPr id="24" name="Freeform 5">
            <a:extLst>
              <a:ext uri="{FF2B5EF4-FFF2-40B4-BE49-F238E27FC236}">
                <a16:creationId xmlns:a16="http://schemas.microsoft.com/office/drawing/2014/main" id="{D568246A-4B8B-4187-84EF-272D3B3B0005}"/>
              </a:ext>
            </a:extLst>
          </p:cNvPr>
          <p:cNvSpPr/>
          <p:nvPr/>
        </p:nvSpPr>
        <p:spPr>
          <a:xfrm>
            <a:off x="2508384" y="1242374"/>
            <a:ext cx="1198375" cy="1212455"/>
          </a:xfrm>
          <a:custGeom>
            <a:avLst/>
            <a:gdLst>
              <a:gd name="connsiteX0" fmla="*/ 514961 w 1033495"/>
              <a:gd name="connsiteY0" fmla="*/ 6 h 973610"/>
              <a:gd name="connsiteX1" fmla="*/ 556087 w 1033495"/>
              <a:gd name="connsiteY1" fmla="*/ 33046 h 973610"/>
              <a:gd name="connsiteX2" fmla="*/ 1033495 w 1033495"/>
              <a:gd name="connsiteY2" fmla="*/ 973610 h 973610"/>
              <a:gd name="connsiteX3" fmla="*/ 0 w 1033495"/>
              <a:gd name="connsiteY3" fmla="*/ 973610 h 973610"/>
              <a:gd name="connsiteX4" fmla="*/ 477407 w 1033495"/>
              <a:gd name="connsiteY4" fmla="*/ 33046 h 973610"/>
              <a:gd name="connsiteX5" fmla="*/ 514961 w 1033495"/>
              <a:gd name="connsiteY5" fmla="*/ 6 h 97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3495" h="973610">
                <a:moveTo>
                  <a:pt x="514961" y="6"/>
                </a:moveTo>
                <a:cubicBezTo>
                  <a:pt x="529265" y="-291"/>
                  <a:pt x="544164" y="10425"/>
                  <a:pt x="556087" y="33046"/>
                </a:cubicBezTo>
                <a:lnTo>
                  <a:pt x="1033495" y="973610"/>
                </a:lnTo>
                <a:lnTo>
                  <a:pt x="0" y="973610"/>
                </a:lnTo>
                <a:lnTo>
                  <a:pt x="477407" y="33046"/>
                </a:lnTo>
                <a:cubicBezTo>
                  <a:pt x="486949" y="11615"/>
                  <a:pt x="500657" y="304"/>
                  <a:pt x="514961" y="6"/>
                </a:cubicBezTo>
                <a:close/>
              </a:path>
            </a:pathLst>
          </a:custGeom>
          <a:solidFill>
            <a:srgbClr val="8A36D0"/>
          </a:solidFill>
          <a:ln w="12700" cap="flat" cmpd="sng" algn="ctr">
            <a:noFill/>
            <a:prstDash val="solid"/>
            <a:miter lim="800000"/>
          </a:ln>
          <a:effectLst>
            <a:outerShdw blurRad="25400" sx="101000" sy="101000" algn="ct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2AA2EF8D-0622-4FC5-B66F-3192734ED707}"/>
              </a:ext>
            </a:extLst>
          </p:cNvPr>
          <p:cNvSpPr txBox="1"/>
          <p:nvPr/>
        </p:nvSpPr>
        <p:spPr>
          <a:xfrm>
            <a:off x="2590888" y="1785608"/>
            <a:ext cx="103336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Self Healing</a:t>
            </a:r>
          </a:p>
        </p:txBody>
      </p:sp>
      <p:sp>
        <p:nvSpPr>
          <p:cNvPr id="26" name="TextBox 25">
            <a:extLst>
              <a:ext uri="{FF2B5EF4-FFF2-40B4-BE49-F238E27FC236}">
                <a16:creationId xmlns:a16="http://schemas.microsoft.com/office/drawing/2014/main" id="{43674187-98D9-40C9-869D-4A72C4DF04BB}"/>
              </a:ext>
            </a:extLst>
          </p:cNvPr>
          <p:cNvSpPr txBox="1"/>
          <p:nvPr/>
        </p:nvSpPr>
        <p:spPr>
          <a:xfrm>
            <a:off x="3789263" y="1627820"/>
            <a:ext cx="5526077"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operations (self-healing) – auto-mitigate bad deployments in production</a:t>
            </a:r>
          </a:p>
        </p:txBody>
      </p:sp>
      <p:sp>
        <p:nvSpPr>
          <p:cNvPr id="27" name="TextBox 26">
            <a:extLst>
              <a:ext uri="{FF2B5EF4-FFF2-40B4-BE49-F238E27FC236}">
                <a16:creationId xmlns:a16="http://schemas.microsoft.com/office/drawing/2014/main" id="{1783183E-0618-40BA-8962-EA30CDDF0200}"/>
              </a:ext>
            </a:extLst>
          </p:cNvPr>
          <p:cNvSpPr txBox="1"/>
          <p:nvPr/>
        </p:nvSpPr>
        <p:spPr>
          <a:xfrm>
            <a:off x="4513550" y="2809735"/>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Bernina Sans Light"/>
                <a:ea typeface="+mn-ea"/>
                <a:cs typeface="+mn-cs"/>
              </a:rPr>
              <a:t>Automate deployment (shift-right) – push “monitoring-as-code” for auto-validation and auto-alerting</a:t>
            </a:r>
          </a:p>
        </p:txBody>
      </p:sp>
      <p:sp>
        <p:nvSpPr>
          <p:cNvPr id="28" name="TextBox 27">
            <a:extLst>
              <a:ext uri="{FF2B5EF4-FFF2-40B4-BE49-F238E27FC236}">
                <a16:creationId xmlns:a16="http://schemas.microsoft.com/office/drawing/2014/main" id="{C13188E4-9288-4E15-A50A-B3C7785702A6}"/>
              </a:ext>
            </a:extLst>
          </p:cNvPr>
          <p:cNvSpPr txBox="1"/>
          <p:nvPr/>
        </p:nvSpPr>
        <p:spPr>
          <a:xfrm>
            <a:off x="5069197" y="4105876"/>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quality (shift-left) – automate the pipeline and stop bad code changes before they reach prod</a:t>
            </a:r>
          </a:p>
        </p:txBody>
      </p:sp>
      <p:sp>
        <p:nvSpPr>
          <p:cNvPr id="29" name="TextBox 28">
            <a:extLst>
              <a:ext uri="{FF2B5EF4-FFF2-40B4-BE49-F238E27FC236}">
                <a16:creationId xmlns:a16="http://schemas.microsoft.com/office/drawing/2014/main" id="{04AACBEE-C73F-4B7F-A4C1-FC75500043FD}"/>
              </a:ext>
            </a:extLst>
          </p:cNvPr>
          <p:cNvSpPr txBox="1"/>
          <p:nvPr/>
        </p:nvSpPr>
        <p:spPr>
          <a:xfrm>
            <a:off x="5645220" y="5468304"/>
            <a:ext cx="6426882" cy="64633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Bernina Sans Light"/>
                <a:ea typeface="+mn-ea"/>
                <a:cs typeface="+mn-cs"/>
              </a:rPr>
              <a:t>Automate monitoring – use monitoring strategically as feature of the end-to-end pipeline</a:t>
            </a:r>
          </a:p>
        </p:txBody>
      </p:sp>
      <p:sp>
        <p:nvSpPr>
          <p:cNvPr id="30" name="Title 1">
            <a:extLst>
              <a:ext uri="{FF2B5EF4-FFF2-40B4-BE49-F238E27FC236}">
                <a16:creationId xmlns:a16="http://schemas.microsoft.com/office/drawing/2014/main" id="{A0D7BDB0-D2B0-42BA-92C7-75CC826E89D7}"/>
              </a:ext>
            </a:extLst>
          </p:cNvPr>
          <p:cNvSpPr txBox="1">
            <a:spLocks/>
          </p:cNvSpPr>
          <p:nvPr/>
        </p:nvSpPr>
        <p:spPr>
          <a:xfrm>
            <a:off x="747952" y="298717"/>
            <a:ext cx="10515600" cy="736844"/>
          </a:xfrm>
          <a:prstGeom prst="rect">
            <a:avLst/>
          </a:prstGeom>
        </p:spPr>
        <p:txBody>
          <a:bodyPr vert="horz" lIns="91440" tIns="45720" rIns="91440" bIns="45720" rtlCol="0" anchor="ctr">
            <a:normAutofit/>
          </a:bodyPr>
          <a:lstStyle>
            <a:lvl1pPr algn="l" defTabSz="914400" rtl="0" eaLnBrk="1" latinLnBrk="0" hangingPunct="1">
              <a:lnSpc>
                <a:spcPct val="120000"/>
              </a:lnSpc>
              <a:spcBef>
                <a:spcPct val="0"/>
              </a:spcBef>
              <a:buNone/>
              <a:defRPr sz="2000" b="1" i="0" kern="1200">
                <a:gradFill>
                  <a:gsLst>
                    <a:gs pos="0">
                      <a:srgbClr val="1496FF"/>
                    </a:gs>
                    <a:gs pos="0">
                      <a:srgbClr val="2583EE"/>
                    </a:gs>
                    <a:gs pos="100000">
                      <a:srgbClr val="712F90"/>
                    </a:gs>
                  </a:gsLst>
                  <a:lin ang="0" scaled="1"/>
                </a:gradFill>
                <a:latin typeface="Bernina Sans"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Bernina Sans"/>
                <a:ea typeface="+mj-ea"/>
                <a:cs typeface="Calibri" panose="020F0502020204030204" pitchFamily="34" charset="0"/>
              </a:rPr>
              <a:t>Key blue print – unbreakable continuous delivery model</a:t>
            </a:r>
          </a:p>
        </p:txBody>
      </p:sp>
    </p:spTree>
    <p:extLst>
      <p:ext uri="{BB962C8B-B14F-4D97-AF65-F5344CB8AC3E}">
        <p14:creationId xmlns:p14="http://schemas.microsoft.com/office/powerpoint/2010/main" val="336297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p:bldP spid="22" grpId="0" animBg="1"/>
      <p:bldP spid="23" grpId="0"/>
      <p:bldP spid="24" grpId="0" animBg="1"/>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API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p:txBody>
          <a:bodyPr/>
          <a:lstStyle/>
          <a:p>
            <a:r>
              <a:rPr lang="en-US" dirty="0"/>
              <a:t>Under Manage </a:t>
            </a:r>
            <a:r>
              <a:rPr lang="en-US" dirty="0">
                <a:sym typeface="Wingdings" pitchFamily="2" charset="2"/>
              </a:rPr>
              <a:t>-&gt; Access Token -&gt; Generate Token</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(e.g. API Token</a:t>
            </a:r>
          </a:p>
          <a:p>
            <a:pPr marL="800100" lvl="1" indent="-342900">
              <a:buFont typeface="+mj-lt"/>
              <a:buAutoNum type="arabicPeriod"/>
            </a:pPr>
            <a:r>
              <a:rPr lang="en-US" dirty="0">
                <a:sym typeface="Wingdings" pitchFamily="2" charset="2"/>
              </a:rPr>
              <a:t>Select Expiration Date 10 Days from today </a:t>
            </a:r>
          </a:p>
          <a:p>
            <a:pPr marL="800100" lvl="1" indent="-342900">
              <a:buFont typeface="+mj-lt"/>
              <a:buAutoNum type="arabicPeriod"/>
            </a:pPr>
            <a:r>
              <a:rPr lang="en-US" dirty="0">
                <a:sym typeface="Wingdings" pitchFamily="2" charset="2"/>
              </a:rPr>
              <a:t>Template – None</a:t>
            </a:r>
          </a:p>
          <a:p>
            <a:pPr marL="800100" lvl="1" indent="-342900">
              <a:buFont typeface="+mj-lt"/>
              <a:buAutoNum type="arabicPeriod"/>
            </a:pPr>
            <a:r>
              <a:rPr lang="en-US" dirty="0">
                <a:sym typeface="Wingdings" pitchFamily="2" charset="2"/>
              </a:rPr>
              <a:t>Search Scope – Type – API Token</a:t>
            </a:r>
          </a:p>
          <a:p>
            <a:pPr marL="800100" lvl="1" indent="-342900">
              <a:buFont typeface="+mj-lt"/>
              <a:buAutoNum type="arabicPeriod"/>
            </a:pPr>
            <a:r>
              <a:rPr lang="en-US" dirty="0">
                <a:sym typeface="Wingdings" pitchFamily="2" charset="2"/>
              </a:rPr>
              <a:t>Select Read and Write API Token</a:t>
            </a:r>
          </a:p>
          <a:p>
            <a:pPr marL="800100" lvl="1" indent="-342900">
              <a:buFont typeface="+mj-lt"/>
              <a:buAutoNum type="arabicPeriod"/>
            </a:pPr>
            <a:r>
              <a:rPr lang="en-US" dirty="0">
                <a:sym typeface="Wingdings" pitchFamily="2" charset="2"/>
              </a:rPr>
              <a:t>Copy the token in a notepad (as this is only shown once)</a:t>
            </a:r>
          </a:p>
          <a:p>
            <a:pPr marL="800100" lvl="1" indent="-342900">
              <a:buFont typeface="+mj-lt"/>
              <a:buAutoNum type="arabicPeriod"/>
            </a:pPr>
            <a:endParaRPr lang="en-US" dirty="0">
              <a:sym typeface="Wingdings" pitchFamily="2" charset="2"/>
            </a:endParaRPr>
          </a:p>
          <a:p>
            <a:endParaRPr lang="en-US" dirty="0"/>
          </a:p>
        </p:txBody>
      </p:sp>
      <p:pic>
        <p:nvPicPr>
          <p:cNvPr id="6" name="Picture 5">
            <a:extLst>
              <a:ext uri="{FF2B5EF4-FFF2-40B4-BE49-F238E27FC236}">
                <a16:creationId xmlns:a16="http://schemas.microsoft.com/office/drawing/2014/main" id="{6AD27DFE-0C7E-57A3-EC93-7CA32161AAA9}"/>
              </a:ext>
            </a:extLst>
          </p:cNvPr>
          <p:cNvPicPr>
            <a:picLocks noChangeAspect="1"/>
          </p:cNvPicPr>
          <p:nvPr/>
        </p:nvPicPr>
        <p:blipFill>
          <a:blip r:embed="rId2"/>
          <a:stretch>
            <a:fillRect/>
          </a:stretch>
        </p:blipFill>
        <p:spPr>
          <a:xfrm>
            <a:off x="295865" y="4741856"/>
            <a:ext cx="11600269" cy="1857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6323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76FD-F789-49CE-BEA5-A0C1B675A0B2}"/>
              </a:ext>
            </a:extLst>
          </p:cNvPr>
          <p:cNvSpPr>
            <a:spLocks noGrp="1"/>
          </p:cNvSpPr>
          <p:nvPr>
            <p:ph type="title"/>
          </p:nvPr>
        </p:nvSpPr>
        <p:spPr/>
        <p:txBody>
          <a:bodyPr/>
          <a:lstStyle/>
          <a:p>
            <a:r>
              <a:rPr lang="en-US" dirty="0"/>
              <a:t>Dynatrace Credentials – Pass Token</a:t>
            </a:r>
          </a:p>
        </p:txBody>
      </p:sp>
      <p:sp>
        <p:nvSpPr>
          <p:cNvPr id="3" name="Text Placeholder 2">
            <a:extLst>
              <a:ext uri="{FF2B5EF4-FFF2-40B4-BE49-F238E27FC236}">
                <a16:creationId xmlns:a16="http://schemas.microsoft.com/office/drawing/2014/main" id="{D7266DBD-F084-4CB6-992E-5050B70A34C6}"/>
              </a:ext>
            </a:extLst>
          </p:cNvPr>
          <p:cNvSpPr>
            <a:spLocks noGrp="1"/>
          </p:cNvSpPr>
          <p:nvPr>
            <p:ph type="body" sz="quarter" idx="10"/>
          </p:nvPr>
        </p:nvSpPr>
        <p:spPr>
          <a:xfrm>
            <a:off x="364451" y="1458119"/>
            <a:ext cx="3816927" cy="4652963"/>
          </a:xfrm>
        </p:spPr>
        <p:txBody>
          <a:bodyPr/>
          <a:lstStyle/>
          <a:p>
            <a:r>
              <a:rPr lang="en-US" dirty="0"/>
              <a:t>Under Manage </a:t>
            </a:r>
            <a:r>
              <a:rPr lang="en-US" dirty="0">
                <a:sym typeface="Wingdings" pitchFamily="2" charset="2"/>
              </a:rPr>
              <a:t>-&gt; Access Token -&gt; Generate New Token </a:t>
            </a:r>
          </a:p>
          <a:p>
            <a:pPr marL="800100" lvl="1" indent="-342900">
              <a:buFont typeface="+mj-lt"/>
              <a:buAutoNum type="arabicPeriod"/>
            </a:pPr>
            <a:r>
              <a:rPr lang="en-US" dirty="0">
                <a:sym typeface="Wingdings" pitchFamily="2" charset="2"/>
              </a:rPr>
              <a:t>Click on Generate Token</a:t>
            </a:r>
          </a:p>
          <a:p>
            <a:pPr marL="800100" lvl="1" indent="-342900">
              <a:buFont typeface="+mj-lt"/>
              <a:buAutoNum type="arabicPeriod"/>
            </a:pPr>
            <a:r>
              <a:rPr lang="en-US" dirty="0">
                <a:sym typeface="Wingdings" pitchFamily="2" charset="2"/>
              </a:rPr>
              <a:t>Enter a name for your token (e.g. GKE)</a:t>
            </a:r>
          </a:p>
          <a:p>
            <a:pPr marL="800100" lvl="1" indent="-342900">
              <a:buFont typeface="+mj-lt"/>
              <a:buAutoNum type="arabicPeriod"/>
            </a:pPr>
            <a:r>
              <a:rPr lang="en-US" dirty="0">
                <a:sym typeface="Wingdings" pitchFamily="2" charset="2"/>
              </a:rPr>
              <a:t>Give an expiration date </a:t>
            </a:r>
          </a:p>
          <a:p>
            <a:pPr marL="800100" lvl="1" indent="-342900">
              <a:buFont typeface="+mj-lt"/>
              <a:buAutoNum type="arabicPeriod"/>
            </a:pPr>
            <a:r>
              <a:rPr lang="en-US" dirty="0">
                <a:sym typeface="Wingdings" pitchFamily="2" charset="2"/>
              </a:rPr>
              <a:t>Don't forget to click on the Generate Token at the bottom of the page</a:t>
            </a:r>
          </a:p>
          <a:p>
            <a:pPr marL="800100" lvl="1" indent="-342900">
              <a:buFont typeface="+mj-lt"/>
              <a:buAutoNum type="arabicPeriod"/>
            </a:pPr>
            <a:r>
              <a:rPr lang="en-US" dirty="0">
                <a:sym typeface="Wingdings" pitchFamily="2" charset="2"/>
              </a:rPr>
              <a:t>Copy the token in a notepad (as this is only shown once)</a:t>
            </a:r>
          </a:p>
          <a:p>
            <a:pPr marL="457200" lvl="1" indent="0">
              <a:buNone/>
            </a:pPr>
            <a:endParaRPr lang="en-US" dirty="0">
              <a:sym typeface="Wingdings" pitchFamily="2" charset="2"/>
            </a:endParaRPr>
          </a:p>
          <a:p>
            <a:endParaRPr lang="en-US" dirty="0"/>
          </a:p>
        </p:txBody>
      </p:sp>
      <p:pic>
        <p:nvPicPr>
          <p:cNvPr id="6" name="Picture 5">
            <a:extLst>
              <a:ext uri="{FF2B5EF4-FFF2-40B4-BE49-F238E27FC236}">
                <a16:creationId xmlns:a16="http://schemas.microsoft.com/office/drawing/2014/main" id="{B8C46769-1904-0B28-30BB-21A927496B84}"/>
              </a:ext>
            </a:extLst>
          </p:cNvPr>
          <p:cNvPicPr>
            <a:picLocks noChangeAspect="1"/>
          </p:cNvPicPr>
          <p:nvPr/>
        </p:nvPicPr>
        <p:blipFill rotWithShape="1">
          <a:blip r:embed="rId2"/>
          <a:srcRect r="46224"/>
          <a:stretch/>
        </p:blipFill>
        <p:spPr>
          <a:xfrm>
            <a:off x="4345176" y="1276552"/>
            <a:ext cx="4463858" cy="3813938"/>
          </a:xfrm>
          <a:prstGeom prst="rect">
            <a:avLst/>
          </a:prstGeom>
        </p:spPr>
      </p:pic>
      <p:pic>
        <p:nvPicPr>
          <p:cNvPr id="8" name="Picture 7">
            <a:extLst>
              <a:ext uri="{FF2B5EF4-FFF2-40B4-BE49-F238E27FC236}">
                <a16:creationId xmlns:a16="http://schemas.microsoft.com/office/drawing/2014/main" id="{CA44175C-918A-0FFE-CC02-37517F541BD4}"/>
              </a:ext>
            </a:extLst>
          </p:cNvPr>
          <p:cNvPicPr>
            <a:picLocks noChangeAspect="1"/>
          </p:cNvPicPr>
          <p:nvPr/>
        </p:nvPicPr>
        <p:blipFill>
          <a:blip r:embed="rId3"/>
          <a:stretch>
            <a:fillRect/>
          </a:stretch>
        </p:blipFill>
        <p:spPr>
          <a:xfrm>
            <a:off x="7402412" y="3726444"/>
            <a:ext cx="4670823" cy="27280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9407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Creating our Credentials</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a:bodyPr>
          <a:lstStyle/>
          <a:p>
            <a:r>
              <a:rPr lang="en-US" dirty="0"/>
              <a:t>We now need to store a local copy of our Dynatrace Tenant and API info for use when creating our cluster</a:t>
            </a:r>
          </a:p>
          <a:p>
            <a:endParaRPr lang="en-US" dirty="0"/>
          </a:p>
          <a:p>
            <a:r>
              <a:rPr lang="en-US" dirty="0"/>
              <a:t>Navigate to the directory </a:t>
            </a:r>
            <a:r>
              <a:rPr lang="en-US" b="1" dirty="0"/>
              <a:t>1-Credentials </a:t>
            </a:r>
            <a:r>
              <a:rPr lang="en-US" dirty="0"/>
              <a:t>and execute the script </a:t>
            </a:r>
            <a:r>
              <a:rPr lang="en-US" b="1" dirty="0"/>
              <a:t>defineCredentials.sh</a:t>
            </a:r>
          </a:p>
          <a:p>
            <a:pPr lvl="1"/>
            <a:r>
              <a:rPr lang="en-US" dirty="0"/>
              <a:t>This will ask for your Dynatrace Tenant/Environment information as well as your API and PaaS tokens</a:t>
            </a:r>
          </a:p>
          <a:p>
            <a:pPr lvl="2"/>
            <a:r>
              <a:rPr lang="en-US" dirty="0"/>
              <a:t>These values can be obtained from your Dynatrace tenant (see previous slides)</a:t>
            </a:r>
          </a:p>
          <a:p>
            <a:pPr lvl="1"/>
            <a:r>
              <a:rPr lang="en-US" dirty="0"/>
              <a:t>Once you have entered the values and confirmed they are correct, we can move on to creating our cluster</a:t>
            </a:r>
          </a:p>
        </p:txBody>
      </p:sp>
      <p:pic>
        <p:nvPicPr>
          <p:cNvPr id="4" name="Picture 3">
            <a:extLst>
              <a:ext uri="{FF2B5EF4-FFF2-40B4-BE49-F238E27FC236}">
                <a16:creationId xmlns:a16="http://schemas.microsoft.com/office/drawing/2014/main" id="{BAA6B8B6-A279-435C-B4B1-9A5A38B23015}"/>
              </a:ext>
            </a:extLst>
          </p:cNvPr>
          <p:cNvPicPr>
            <a:picLocks noChangeAspect="1"/>
          </p:cNvPicPr>
          <p:nvPr/>
        </p:nvPicPr>
        <p:blipFill>
          <a:blip r:embed="rId2"/>
          <a:stretch>
            <a:fillRect/>
          </a:stretch>
        </p:blipFill>
        <p:spPr>
          <a:xfrm>
            <a:off x="485775" y="4638675"/>
            <a:ext cx="11220450" cy="2057400"/>
          </a:xfrm>
          <a:prstGeom prst="rect">
            <a:avLst/>
          </a:prstGeom>
        </p:spPr>
      </p:pic>
    </p:spTree>
    <p:extLst>
      <p:ext uri="{BB962C8B-B14F-4D97-AF65-F5344CB8AC3E}">
        <p14:creationId xmlns:p14="http://schemas.microsoft.com/office/powerpoint/2010/main" val="167669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Setup our GKE Cluster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a:xfrm>
            <a:off x="838200" y="1514763"/>
            <a:ext cx="10515600" cy="4652963"/>
          </a:xfrm>
        </p:spPr>
        <p:txBody>
          <a:bodyPr>
            <a:normAutofit/>
          </a:bodyPr>
          <a:lstStyle/>
          <a:p>
            <a:r>
              <a:rPr lang="en-US" dirty="0"/>
              <a:t>Back in your GCP account, launch a </a:t>
            </a:r>
            <a:r>
              <a:rPr lang="en-US" dirty="0" err="1"/>
              <a:t>Cloudshell</a:t>
            </a:r>
            <a:r>
              <a:rPr lang="en-US" dirty="0"/>
              <a:t> session</a:t>
            </a:r>
          </a:p>
          <a:p>
            <a:r>
              <a:rPr lang="en-US" dirty="0"/>
              <a:t>Navigate to the directory </a:t>
            </a:r>
            <a:r>
              <a:rPr lang="en-US" b="1" dirty="0"/>
              <a:t>2-CreateCluster</a:t>
            </a:r>
          </a:p>
          <a:p>
            <a:r>
              <a:rPr lang="en-US" b="1" dirty="0"/>
              <a:t>Execute createSockshop.sh</a:t>
            </a:r>
          </a:p>
          <a:p>
            <a:endParaRPr lang="en-US" b="1" dirty="0"/>
          </a:p>
          <a:p>
            <a:endParaRPr lang="en-US" b="1" dirty="0"/>
          </a:p>
          <a:p>
            <a:pPr marL="457200" lvl="1" indent="0">
              <a:buNone/>
            </a:pPr>
            <a:endParaRPr lang="en-US" b="1" dirty="0"/>
          </a:p>
          <a:p>
            <a:pPr marL="457200" lvl="1" indent="0" algn="ctr">
              <a:buNone/>
            </a:pPr>
            <a:endParaRPr lang="en-US" b="1" dirty="0"/>
          </a:p>
          <a:p>
            <a:pPr marL="457200" lvl="1" indent="0" algn="ctr">
              <a:buNone/>
            </a:pPr>
            <a:r>
              <a:rPr lang="en-US" sz="2800" b="1" dirty="0"/>
              <a:t>This step will take about 10 minutes to complete</a:t>
            </a:r>
          </a:p>
          <a:p>
            <a:endParaRPr lang="en-US" b="1" dirty="0"/>
          </a:p>
          <a:p>
            <a:endParaRPr lang="en-US" b="1" dirty="0"/>
          </a:p>
          <a:p>
            <a:endParaRPr lang="en-US" b="1" dirty="0"/>
          </a:p>
          <a:p>
            <a:endParaRPr lang="en-US" b="1"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25B99A38-DCA5-A021-C7E3-27EAF025184C}"/>
              </a:ext>
            </a:extLst>
          </p:cNvPr>
          <p:cNvPicPr>
            <a:picLocks noChangeAspect="1"/>
          </p:cNvPicPr>
          <p:nvPr/>
        </p:nvPicPr>
        <p:blipFill>
          <a:blip r:embed="rId2"/>
          <a:stretch>
            <a:fillRect/>
          </a:stretch>
        </p:blipFill>
        <p:spPr>
          <a:xfrm>
            <a:off x="1125039" y="3182057"/>
            <a:ext cx="9480102" cy="1318374"/>
          </a:xfrm>
          <a:prstGeom prst="rect">
            <a:avLst/>
          </a:prstGeom>
        </p:spPr>
      </p:pic>
    </p:spTree>
    <p:extLst>
      <p:ext uri="{BB962C8B-B14F-4D97-AF65-F5344CB8AC3E}">
        <p14:creationId xmlns:p14="http://schemas.microsoft.com/office/powerpoint/2010/main" val="13396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p:txBody>
          <a:bodyPr/>
          <a:lstStyle/>
          <a:p>
            <a:r>
              <a:rPr lang="en-US" dirty="0"/>
              <a:t>After about 10 minutes since running the setupenv.sh script, let’s verify that everything is up and running</a:t>
            </a:r>
          </a:p>
          <a:p>
            <a:r>
              <a:rPr lang="en-US" dirty="0"/>
              <a:t>Let’s check and make sure our Deployments are Ready, run the following command in </a:t>
            </a:r>
            <a:r>
              <a:rPr lang="en-US" dirty="0" err="1"/>
              <a:t>Cloudshell</a:t>
            </a:r>
            <a:r>
              <a:rPr lang="en-US" dirty="0"/>
              <a:t>:</a:t>
            </a:r>
          </a:p>
          <a:p>
            <a:pPr lvl="1"/>
            <a:r>
              <a:rPr lang="en-US" b="1" dirty="0" err="1">
                <a:latin typeface="Consolas" panose="020B0609020204030204" pitchFamily="49" charset="0"/>
              </a:rPr>
              <a:t>kubectl</a:t>
            </a:r>
            <a:r>
              <a:rPr lang="en-US" b="1" dirty="0">
                <a:latin typeface="Consolas" panose="020B0609020204030204" pitchFamily="49" charset="0"/>
              </a:rPr>
              <a:t> get svc –n dev  -o wide</a:t>
            </a:r>
          </a:p>
          <a:p>
            <a:pPr lvl="1"/>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prod -o wide</a:t>
            </a:r>
          </a:p>
          <a:p>
            <a:r>
              <a:rPr lang="en-US" b="1" u="sng" dirty="0"/>
              <a:t>Note: </a:t>
            </a:r>
            <a:r>
              <a:rPr lang="en-US" dirty="0"/>
              <a:t>This can also be validated in the GKE Console by selecting “Workloads” from the menu on the left side of the screen</a:t>
            </a:r>
          </a:p>
          <a:p>
            <a:endParaRPr lang="en-US" b="1" dirty="0">
              <a:latin typeface="Consolas" panose="020B0609020204030204" pitchFamily="49" charset="0"/>
            </a:endParaRPr>
          </a:p>
          <a:p>
            <a:pPr lvl="1"/>
            <a:endParaRPr lang="en-US" b="1" dirty="0">
              <a:latin typeface="Consolas" panose="020B0609020204030204" pitchFamily="49" charset="0"/>
            </a:endParaRPr>
          </a:p>
          <a:p>
            <a:pPr lvl="1"/>
            <a:endParaRPr lang="en-US" dirty="0"/>
          </a:p>
          <a:p>
            <a:pPr lvl="1"/>
            <a:endParaRPr lang="en-US" dirty="0"/>
          </a:p>
        </p:txBody>
      </p:sp>
      <p:pic>
        <p:nvPicPr>
          <p:cNvPr id="6" name="Picture 5">
            <a:extLst>
              <a:ext uri="{FF2B5EF4-FFF2-40B4-BE49-F238E27FC236}">
                <a16:creationId xmlns:a16="http://schemas.microsoft.com/office/drawing/2014/main" id="{6136FB92-A9E9-918F-AB35-BCA04CCFC5DF}"/>
              </a:ext>
            </a:extLst>
          </p:cNvPr>
          <p:cNvPicPr>
            <a:picLocks noChangeAspect="1"/>
          </p:cNvPicPr>
          <p:nvPr/>
        </p:nvPicPr>
        <p:blipFill>
          <a:blip r:embed="rId2"/>
          <a:stretch>
            <a:fillRect/>
          </a:stretch>
        </p:blipFill>
        <p:spPr>
          <a:xfrm>
            <a:off x="1156657" y="3908324"/>
            <a:ext cx="10192722" cy="2721305"/>
          </a:xfrm>
          <a:prstGeom prst="rect">
            <a:avLst/>
          </a:prstGeom>
        </p:spPr>
      </p:pic>
    </p:spTree>
    <p:extLst>
      <p:ext uri="{BB962C8B-B14F-4D97-AF65-F5344CB8AC3E}">
        <p14:creationId xmlns:p14="http://schemas.microsoft.com/office/powerpoint/2010/main" val="198479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91789-7E5B-4BC9-BE45-50D190C8BBAC}"/>
              </a:ext>
            </a:extLst>
          </p:cNvPr>
          <p:cNvSpPr>
            <a:spLocks noGrp="1"/>
          </p:cNvSpPr>
          <p:nvPr>
            <p:ph type="title"/>
          </p:nvPr>
        </p:nvSpPr>
        <p:spPr/>
        <p:txBody>
          <a:bodyPr/>
          <a:lstStyle/>
          <a:p>
            <a:r>
              <a:rPr lang="en-US" dirty="0"/>
              <a:t>Validate our Cluster setup </a:t>
            </a:r>
          </a:p>
        </p:txBody>
      </p:sp>
      <p:sp>
        <p:nvSpPr>
          <p:cNvPr id="3" name="Text Placeholder 2">
            <a:extLst>
              <a:ext uri="{FF2B5EF4-FFF2-40B4-BE49-F238E27FC236}">
                <a16:creationId xmlns:a16="http://schemas.microsoft.com/office/drawing/2014/main" id="{328651D8-3040-49FE-B359-A81FC4185CAC}"/>
              </a:ext>
            </a:extLst>
          </p:cNvPr>
          <p:cNvSpPr>
            <a:spLocks noGrp="1"/>
          </p:cNvSpPr>
          <p:nvPr>
            <p:ph type="body" sz="quarter" idx="10"/>
          </p:nvPr>
        </p:nvSpPr>
        <p:spPr>
          <a:xfrm>
            <a:off x="838200" y="1514764"/>
            <a:ext cx="10515600" cy="4652963"/>
          </a:xfrm>
        </p:spPr>
        <p:txBody>
          <a:bodyPr/>
          <a:lstStyle/>
          <a:p>
            <a:pPr lvl="1"/>
            <a:r>
              <a:rPr lang="en-US" dirty="0"/>
              <a:t>Lets ensure that the </a:t>
            </a:r>
            <a:r>
              <a:rPr lang="en-US" dirty="0" err="1"/>
              <a:t>SockShop</a:t>
            </a:r>
            <a:r>
              <a:rPr lang="en-US" dirty="0"/>
              <a:t> application services are also created by running the following command:</a:t>
            </a:r>
          </a:p>
          <a:p>
            <a:pPr lvl="2"/>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dev  -o wide</a:t>
            </a:r>
          </a:p>
          <a:p>
            <a:pPr lvl="2"/>
            <a:r>
              <a:rPr lang="en-US" b="1" dirty="0">
                <a:latin typeface="Consolas" panose="020B0609020204030204" pitchFamily="49" charset="0"/>
              </a:rPr>
              <a:t>$</a:t>
            </a:r>
            <a:r>
              <a:rPr lang="en-US" b="1" dirty="0" err="1">
                <a:latin typeface="Consolas" panose="020B0609020204030204" pitchFamily="49" charset="0"/>
              </a:rPr>
              <a:t>kubectl</a:t>
            </a:r>
            <a:r>
              <a:rPr lang="en-US" b="1" dirty="0">
                <a:latin typeface="Consolas" panose="020B0609020204030204" pitchFamily="49" charset="0"/>
              </a:rPr>
              <a:t> get svc –n prod  -o wide</a:t>
            </a:r>
          </a:p>
          <a:p>
            <a:pPr lvl="1"/>
            <a:r>
              <a:rPr lang="en-US" dirty="0"/>
              <a:t>Our Carts and Front-end services should have External-IP addresses assigned</a:t>
            </a:r>
          </a:p>
          <a:p>
            <a:pPr lvl="1"/>
            <a:r>
              <a:rPr lang="en-US" b="1" u="sng" dirty="0"/>
              <a:t>Note: </a:t>
            </a:r>
            <a:r>
              <a:rPr lang="en-US" dirty="0"/>
              <a:t>This can also be validated in the GKE Console by selecting “Services &amp; Ingress” from the menu on the left side of the screen</a:t>
            </a:r>
          </a:p>
          <a:p>
            <a:pPr lvl="2"/>
            <a:endParaRPr lang="en-US" dirty="0"/>
          </a:p>
          <a:p>
            <a:pPr lvl="1"/>
            <a:endParaRPr lang="en-US" dirty="0"/>
          </a:p>
        </p:txBody>
      </p:sp>
      <p:pic>
        <p:nvPicPr>
          <p:cNvPr id="5" name="Picture 4">
            <a:extLst>
              <a:ext uri="{FF2B5EF4-FFF2-40B4-BE49-F238E27FC236}">
                <a16:creationId xmlns:a16="http://schemas.microsoft.com/office/drawing/2014/main" id="{85F8328B-9E2C-4502-A74C-F45C45D450C5}"/>
              </a:ext>
            </a:extLst>
          </p:cNvPr>
          <p:cNvPicPr>
            <a:picLocks noChangeAspect="1"/>
          </p:cNvPicPr>
          <p:nvPr/>
        </p:nvPicPr>
        <p:blipFill>
          <a:blip r:embed="rId2"/>
          <a:stretch>
            <a:fillRect/>
          </a:stretch>
        </p:blipFill>
        <p:spPr>
          <a:xfrm>
            <a:off x="790575" y="3538538"/>
            <a:ext cx="10610850" cy="2638425"/>
          </a:xfrm>
          <a:prstGeom prst="rect">
            <a:avLst/>
          </a:prstGeom>
        </p:spPr>
      </p:pic>
    </p:spTree>
    <p:extLst>
      <p:ext uri="{BB962C8B-B14F-4D97-AF65-F5344CB8AC3E}">
        <p14:creationId xmlns:p14="http://schemas.microsoft.com/office/powerpoint/2010/main" val="3991820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ABBC4-F4C4-4DA8-8137-4329485B253E}"/>
              </a:ext>
            </a:extLst>
          </p:cNvPr>
          <p:cNvSpPr>
            <a:spLocks noGrp="1"/>
          </p:cNvSpPr>
          <p:nvPr>
            <p:ph type="title"/>
          </p:nvPr>
        </p:nvSpPr>
        <p:spPr/>
        <p:txBody>
          <a:bodyPr/>
          <a:lstStyle/>
          <a:p>
            <a:r>
              <a:rPr lang="en-US" dirty="0"/>
              <a:t>Validate our Cluster setup</a:t>
            </a:r>
          </a:p>
        </p:txBody>
      </p:sp>
      <p:sp>
        <p:nvSpPr>
          <p:cNvPr id="3" name="Text Placeholder 2">
            <a:extLst>
              <a:ext uri="{FF2B5EF4-FFF2-40B4-BE49-F238E27FC236}">
                <a16:creationId xmlns:a16="http://schemas.microsoft.com/office/drawing/2014/main" id="{1C5A3D47-3B26-468E-9005-868D1346A510}"/>
              </a:ext>
            </a:extLst>
          </p:cNvPr>
          <p:cNvSpPr>
            <a:spLocks noGrp="1"/>
          </p:cNvSpPr>
          <p:nvPr>
            <p:ph type="body" sz="quarter" idx="10"/>
          </p:nvPr>
        </p:nvSpPr>
        <p:spPr/>
        <p:txBody>
          <a:bodyPr/>
          <a:lstStyle/>
          <a:p>
            <a:r>
              <a:rPr lang="en-US" dirty="0"/>
              <a:t>Let’s launch our application in a web browser by copying and pasting the External-IP and Port of the front-end service.  In the previous example it would be: </a:t>
            </a:r>
            <a:r>
              <a:rPr lang="en-US" dirty="0">
                <a:hlinkClick r:id="rId2"/>
              </a:rPr>
              <a:t>http://104.198.138.49:8080</a:t>
            </a:r>
            <a:endParaRPr lang="en-US" dirty="0"/>
          </a:p>
          <a:p>
            <a:r>
              <a:rPr lang="en-US" dirty="0"/>
              <a:t>The </a:t>
            </a:r>
            <a:r>
              <a:rPr lang="en-US" dirty="0" err="1"/>
              <a:t>SockShop</a:t>
            </a:r>
            <a:r>
              <a:rPr lang="en-US" dirty="0"/>
              <a:t> homepage should appear in </a:t>
            </a:r>
          </a:p>
          <a:p>
            <a:pPr marL="0" indent="0">
              <a:buNone/>
            </a:pPr>
            <a:r>
              <a:rPr lang="en-US" dirty="0"/>
              <a:t>     your browser</a:t>
            </a:r>
          </a:p>
          <a:p>
            <a:endParaRPr lang="en-US" dirty="0"/>
          </a:p>
        </p:txBody>
      </p:sp>
      <p:pic>
        <p:nvPicPr>
          <p:cNvPr id="4" name="Picture 3">
            <a:extLst>
              <a:ext uri="{FF2B5EF4-FFF2-40B4-BE49-F238E27FC236}">
                <a16:creationId xmlns:a16="http://schemas.microsoft.com/office/drawing/2014/main" id="{67C8B060-7EAC-4B40-8978-025BC53A46EC}"/>
              </a:ext>
            </a:extLst>
          </p:cNvPr>
          <p:cNvPicPr>
            <a:picLocks noChangeAspect="1"/>
          </p:cNvPicPr>
          <p:nvPr/>
        </p:nvPicPr>
        <p:blipFill>
          <a:blip r:embed="rId3"/>
          <a:stretch>
            <a:fillRect/>
          </a:stretch>
        </p:blipFill>
        <p:spPr>
          <a:xfrm>
            <a:off x="6445886" y="2523732"/>
            <a:ext cx="5746114" cy="4334268"/>
          </a:xfrm>
          <a:prstGeom prst="rect">
            <a:avLst/>
          </a:prstGeom>
        </p:spPr>
      </p:pic>
    </p:spTree>
    <p:extLst>
      <p:ext uri="{BB962C8B-B14F-4D97-AF65-F5344CB8AC3E}">
        <p14:creationId xmlns:p14="http://schemas.microsoft.com/office/powerpoint/2010/main" val="2164201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3D5F-2B9A-0174-50DC-1363D09A092A}"/>
              </a:ext>
            </a:extLst>
          </p:cNvPr>
          <p:cNvSpPr>
            <a:spLocks noGrp="1"/>
          </p:cNvSpPr>
          <p:nvPr>
            <p:ph type="title"/>
          </p:nvPr>
        </p:nvSpPr>
        <p:spPr/>
        <p:txBody>
          <a:bodyPr/>
          <a:lstStyle/>
          <a:p>
            <a:r>
              <a:rPr lang="en-IN" dirty="0"/>
              <a:t>Verify Data in Dynatrace </a:t>
            </a:r>
          </a:p>
        </p:txBody>
      </p:sp>
      <p:pic>
        <p:nvPicPr>
          <p:cNvPr id="8" name="Picture 7">
            <a:extLst>
              <a:ext uri="{FF2B5EF4-FFF2-40B4-BE49-F238E27FC236}">
                <a16:creationId xmlns:a16="http://schemas.microsoft.com/office/drawing/2014/main" id="{88F77CD1-E69C-AA96-0728-C048D5197336}"/>
              </a:ext>
            </a:extLst>
          </p:cNvPr>
          <p:cNvPicPr>
            <a:picLocks noChangeAspect="1"/>
          </p:cNvPicPr>
          <p:nvPr/>
        </p:nvPicPr>
        <p:blipFill>
          <a:blip r:embed="rId2"/>
          <a:stretch>
            <a:fillRect/>
          </a:stretch>
        </p:blipFill>
        <p:spPr>
          <a:xfrm>
            <a:off x="961971" y="1503814"/>
            <a:ext cx="2583404" cy="4884843"/>
          </a:xfrm>
          <a:prstGeom prst="rect">
            <a:avLst/>
          </a:prstGeom>
        </p:spPr>
      </p:pic>
      <p:sp>
        <p:nvSpPr>
          <p:cNvPr id="9" name="TextBox 8">
            <a:extLst>
              <a:ext uri="{FF2B5EF4-FFF2-40B4-BE49-F238E27FC236}">
                <a16:creationId xmlns:a16="http://schemas.microsoft.com/office/drawing/2014/main" id="{ADCB1E43-8BA8-0C90-B98A-64EB6C8621DF}"/>
              </a:ext>
            </a:extLst>
          </p:cNvPr>
          <p:cNvSpPr txBox="1"/>
          <p:nvPr/>
        </p:nvSpPr>
        <p:spPr>
          <a:xfrm>
            <a:off x="4194943" y="3381280"/>
            <a:ext cx="4753469" cy="646331"/>
          </a:xfrm>
          <a:prstGeom prst="rect">
            <a:avLst/>
          </a:prstGeom>
          <a:noFill/>
          <a:ln>
            <a:solidFill>
              <a:srgbClr val="FF0000"/>
            </a:solidFill>
          </a:ln>
        </p:spPr>
        <p:txBody>
          <a:bodyPr wrap="square">
            <a:spAutoFit/>
          </a:bodyPr>
          <a:lstStyle/>
          <a:p>
            <a:r>
              <a:rPr lang="en-IN" dirty="0">
                <a:solidFill>
                  <a:srgbClr val="FF0000"/>
                </a:solidFill>
              </a:rPr>
              <a:t>Open the given dashboards in Dynatrace </a:t>
            </a:r>
          </a:p>
        </p:txBody>
      </p:sp>
    </p:spTree>
    <p:extLst>
      <p:ext uri="{BB962C8B-B14F-4D97-AF65-F5344CB8AC3E}">
        <p14:creationId xmlns:p14="http://schemas.microsoft.com/office/powerpoint/2010/main" val="275873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E43142-46CD-BFD5-4464-943F350840EE}"/>
              </a:ext>
            </a:extLst>
          </p:cNvPr>
          <p:cNvSpPr>
            <a:spLocks noGrp="1"/>
          </p:cNvSpPr>
          <p:nvPr>
            <p:ph type="title"/>
          </p:nvPr>
        </p:nvSpPr>
        <p:spPr/>
        <p:txBody>
          <a:bodyPr/>
          <a:lstStyle/>
          <a:p>
            <a:r>
              <a:rPr lang="en-IN" dirty="0"/>
              <a:t>To be continued</a:t>
            </a:r>
          </a:p>
        </p:txBody>
      </p:sp>
    </p:spTree>
    <p:extLst>
      <p:ext uri="{BB962C8B-B14F-4D97-AF65-F5344CB8AC3E}">
        <p14:creationId xmlns:p14="http://schemas.microsoft.com/office/powerpoint/2010/main" val="3292878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3C6D-39CD-4B50-92A7-52DA1099D847}"/>
              </a:ext>
            </a:extLst>
          </p:cNvPr>
          <p:cNvSpPr>
            <a:spLocks noGrp="1"/>
          </p:cNvSpPr>
          <p:nvPr>
            <p:ph type="title"/>
          </p:nvPr>
        </p:nvSpPr>
        <p:spPr/>
        <p:txBody>
          <a:bodyPr/>
          <a:lstStyle/>
          <a:p>
            <a:r>
              <a:rPr lang="en-US" dirty="0"/>
              <a:t>Clean up script placeholder</a:t>
            </a:r>
          </a:p>
        </p:txBody>
      </p:sp>
      <p:sp>
        <p:nvSpPr>
          <p:cNvPr id="3" name="Text Placeholder 2">
            <a:extLst>
              <a:ext uri="{FF2B5EF4-FFF2-40B4-BE49-F238E27FC236}">
                <a16:creationId xmlns:a16="http://schemas.microsoft.com/office/drawing/2014/main" id="{DB84C58C-4C22-4781-A2BB-6DD21CF073FB}"/>
              </a:ext>
            </a:extLst>
          </p:cNvPr>
          <p:cNvSpPr>
            <a:spLocks noGrp="1"/>
          </p:cNvSpPr>
          <p:nvPr>
            <p:ph type="body" sz="quarter" idx="10"/>
          </p:nvPr>
        </p:nvSpPr>
        <p:spPr/>
        <p:txBody>
          <a:bodyPr>
            <a:normAutofit lnSpcReduction="10000"/>
          </a:bodyPr>
          <a:lstStyle/>
          <a:p>
            <a:r>
              <a:rPr lang="en-US" dirty="0"/>
              <a:t>In Terminal/</a:t>
            </a:r>
            <a:r>
              <a:rPr lang="en-US" dirty="0" err="1"/>
              <a:t>Cloudshell</a:t>
            </a:r>
            <a:r>
              <a:rPr lang="en-US" dirty="0"/>
              <a:t> execute the script: </a:t>
            </a:r>
            <a:r>
              <a:rPr lang="en-US" b="1" dirty="0"/>
              <a:t>cleanup.sh</a:t>
            </a:r>
            <a:endParaRPr lang="en-US" dirty="0"/>
          </a:p>
          <a:p>
            <a:endParaRPr lang="en-US" dirty="0"/>
          </a:p>
          <a:p>
            <a:r>
              <a:rPr lang="en-US" dirty="0"/>
              <a:t>This will remove the dev, production and </a:t>
            </a:r>
            <a:r>
              <a:rPr lang="en-US" dirty="0" err="1"/>
              <a:t>istio</a:t>
            </a:r>
            <a:r>
              <a:rPr lang="en-US" dirty="0"/>
              <a:t>-system namespaces (and their associated objects) so we have a clean cluster</a:t>
            </a:r>
          </a:p>
          <a:p>
            <a:endParaRPr lang="en-US" dirty="0"/>
          </a:p>
          <a:p>
            <a:r>
              <a:rPr lang="en-US" dirty="0"/>
              <a:t>After this completes, we will redeploy the sock shop application in the dev namespace.  We only need to execute the script: </a:t>
            </a:r>
            <a:r>
              <a:rPr lang="en-US" b="1" dirty="0"/>
              <a:t>deploy-sockshop.sh </a:t>
            </a:r>
            <a:r>
              <a:rPr lang="en-US" dirty="0"/>
              <a:t>and then wait a few minutes</a:t>
            </a:r>
          </a:p>
          <a:p>
            <a:endParaRPr lang="en-US" dirty="0"/>
          </a:p>
          <a:p>
            <a:r>
              <a:rPr lang="en-US" dirty="0"/>
              <a:t>Then check if the </a:t>
            </a:r>
            <a:r>
              <a:rPr lang="en-US" dirty="0" err="1"/>
              <a:t>SockShop</a:t>
            </a:r>
            <a:r>
              <a:rPr lang="en-US" dirty="0"/>
              <a:t> app is back up and running</a:t>
            </a:r>
          </a:p>
          <a:p>
            <a:pPr marL="457200" lvl="1" indent="0">
              <a:buNone/>
            </a:pPr>
            <a:r>
              <a:rPr lang="en-US" sz="1600" b="1" dirty="0">
                <a:latin typeface="Consolas" panose="020B0609020204030204" pitchFamily="49" charset="0"/>
              </a:rPr>
              <a:t>$</a:t>
            </a:r>
            <a:r>
              <a:rPr lang="en-US" sz="1600" b="1" dirty="0" err="1">
                <a:latin typeface="Consolas" panose="020B0609020204030204" pitchFamily="49" charset="0"/>
              </a:rPr>
              <a:t>kubectl</a:t>
            </a:r>
            <a:r>
              <a:rPr lang="en-US" sz="1600" b="1" dirty="0">
                <a:latin typeface="Consolas" panose="020B0609020204030204" pitchFamily="49" charset="0"/>
              </a:rPr>
              <a:t> get svc –n dev  -o wide</a:t>
            </a:r>
          </a:p>
          <a:p>
            <a:endParaRPr lang="en-US" dirty="0"/>
          </a:p>
        </p:txBody>
      </p:sp>
    </p:spTree>
    <p:extLst>
      <p:ext uri="{BB962C8B-B14F-4D97-AF65-F5344CB8AC3E}">
        <p14:creationId xmlns:p14="http://schemas.microsoft.com/office/powerpoint/2010/main" val="229248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D0BF-2D00-45E1-B9E2-933D547AE798}"/>
              </a:ext>
            </a:extLst>
          </p:cNvPr>
          <p:cNvSpPr>
            <a:spLocks noGrp="1"/>
          </p:cNvSpPr>
          <p:nvPr>
            <p:ph type="title"/>
          </p:nvPr>
        </p:nvSpPr>
        <p:spPr/>
        <p:txBody>
          <a:bodyPr/>
          <a:lstStyle/>
          <a:p>
            <a:r>
              <a:rPr lang="en-US" dirty="0"/>
              <a:t>What we will accomplish</a:t>
            </a:r>
          </a:p>
        </p:txBody>
      </p:sp>
      <p:sp>
        <p:nvSpPr>
          <p:cNvPr id="3" name="Text Placeholder 2">
            <a:extLst>
              <a:ext uri="{FF2B5EF4-FFF2-40B4-BE49-F238E27FC236}">
                <a16:creationId xmlns:a16="http://schemas.microsoft.com/office/drawing/2014/main" id="{487190A2-E9D8-4188-8A75-770B4557D824}"/>
              </a:ext>
            </a:extLst>
          </p:cNvPr>
          <p:cNvSpPr>
            <a:spLocks noGrp="1"/>
          </p:cNvSpPr>
          <p:nvPr>
            <p:ph type="body" sz="quarter" idx="10"/>
          </p:nvPr>
        </p:nvSpPr>
        <p:spPr/>
        <p:txBody>
          <a:bodyPr>
            <a:normAutofit/>
          </a:bodyPr>
          <a:lstStyle/>
          <a:p>
            <a:r>
              <a:rPr lang="en-US" dirty="0"/>
              <a:t>Deploying the </a:t>
            </a:r>
            <a:r>
              <a:rPr lang="en-US" dirty="0" err="1"/>
              <a:t>SockShop</a:t>
            </a:r>
            <a:r>
              <a:rPr lang="en-US" dirty="0"/>
              <a:t> application to our GKE cluster</a:t>
            </a:r>
          </a:p>
          <a:p>
            <a:r>
              <a:rPr lang="en-US" dirty="0"/>
              <a:t>Setting up Jenkins on K8s in GKE</a:t>
            </a:r>
          </a:p>
          <a:p>
            <a:r>
              <a:rPr lang="en-US" dirty="0"/>
              <a:t>Import a Jenkins Pipeline</a:t>
            </a:r>
          </a:p>
          <a:p>
            <a:r>
              <a:rPr lang="en-US" dirty="0"/>
              <a:t>Setup Dynatrace Integration with Jenkins</a:t>
            </a:r>
          </a:p>
          <a:p>
            <a:pPr lvl="1"/>
            <a:r>
              <a:rPr lang="en-US" dirty="0"/>
              <a:t>Using Jenkins Plugin and </a:t>
            </a:r>
            <a:r>
              <a:rPr lang="en-US" dirty="0" err="1"/>
              <a:t>Monspec</a:t>
            </a:r>
            <a:endParaRPr lang="en-US" dirty="0"/>
          </a:p>
          <a:p>
            <a:r>
              <a:rPr lang="en-US" dirty="0"/>
              <a:t>Deploy different code builds and test their performance</a:t>
            </a:r>
          </a:p>
          <a:p>
            <a:pPr lvl="1"/>
            <a:r>
              <a:rPr lang="en-US" dirty="0"/>
              <a:t>Fail pipeline if code is not performant based on </a:t>
            </a:r>
            <a:r>
              <a:rPr lang="en-US" dirty="0" err="1"/>
              <a:t>monspec</a:t>
            </a:r>
            <a:endParaRPr lang="en-US" dirty="0"/>
          </a:p>
          <a:p>
            <a:r>
              <a:rPr lang="en-US" dirty="0"/>
              <a:t>Create a self-healing application using Dynatrace and Ansible Tower</a:t>
            </a:r>
          </a:p>
          <a:p>
            <a:endParaRPr lang="en-US" dirty="0"/>
          </a:p>
          <a:p>
            <a:endParaRPr lang="en-US" dirty="0"/>
          </a:p>
          <a:p>
            <a:endParaRPr lang="en-US" dirty="0"/>
          </a:p>
        </p:txBody>
      </p:sp>
    </p:spTree>
    <p:extLst>
      <p:ext uri="{BB962C8B-B14F-4D97-AF65-F5344CB8AC3E}">
        <p14:creationId xmlns:p14="http://schemas.microsoft.com/office/powerpoint/2010/main" val="3488437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572F-AEC7-4C00-84EC-4AA2E876FFED}"/>
              </a:ext>
            </a:extLst>
          </p:cNvPr>
          <p:cNvSpPr>
            <a:spLocks noGrp="1"/>
          </p:cNvSpPr>
          <p:nvPr>
            <p:ph type="title"/>
          </p:nvPr>
        </p:nvSpPr>
        <p:spPr/>
        <p:txBody>
          <a:bodyPr/>
          <a:lstStyle/>
          <a:p>
            <a:r>
              <a:rPr lang="en-US" dirty="0"/>
              <a:t>Validate Dynatrace</a:t>
            </a:r>
          </a:p>
        </p:txBody>
      </p:sp>
      <p:sp>
        <p:nvSpPr>
          <p:cNvPr id="3" name="Text Placeholder 2">
            <a:extLst>
              <a:ext uri="{FF2B5EF4-FFF2-40B4-BE49-F238E27FC236}">
                <a16:creationId xmlns:a16="http://schemas.microsoft.com/office/drawing/2014/main" id="{7C422B9F-6144-46D8-A323-F4B24E74D875}"/>
              </a:ext>
            </a:extLst>
          </p:cNvPr>
          <p:cNvSpPr>
            <a:spLocks noGrp="1"/>
          </p:cNvSpPr>
          <p:nvPr>
            <p:ph type="body" sz="quarter" idx="10"/>
          </p:nvPr>
        </p:nvSpPr>
        <p:spPr/>
        <p:txBody>
          <a:bodyPr/>
          <a:lstStyle/>
          <a:p>
            <a:r>
              <a:rPr lang="en-US" dirty="0"/>
              <a:t>Now that we know our application is deployed and running successfully, we can validate that everything is being displayed in Dynatrace</a:t>
            </a:r>
          </a:p>
          <a:p>
            <a:r>
              <a:rPr lang="en-US" dirty="0"/>
              <a:t>Navigate back to Dynatrace and you should see data for Host, Process and Services</a:t>
            </a:r>
          </a:p>
        </p:txBody>
      </p:sp>
      <p:pic>
        <p:nvPicPr>
          <p:cNvPr id="4" name="Picture 3">
            <a:extLst>
              <a:ext uri="{FF2B5EF4-FFF2-40B4-BE49-F238E27FC236}">
                <a16:creationId xmlns:a16="http://schemas.microsoft.com/office/drawing/2014/main" id="{630D9C10-B241-4E62-9370-E28A338364BD}"/>
              </a:ext>
            </a:extLst>
          </p:cNvPr>
          <p:cNvPicPr>
            <a:picLocks noChangeAspect="1"/>
          </p:cNvPicPr>
          <p:nvPr/>
        </p:nvPicPr>
        <p:blipFill>
          <a:blip r:embed="rId2"/>
          <a:stretch>
            <a:fillRect/>
          </a:stretch>
        </p:blipFill>
        <p:spPr>
          <a:xfrm>
            <a:off x="250210" y="2814149"/>
            <a:ext cx="6319479" cy="390097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55BC7F5C-5A9B-426D-BD04-9CBF79AE31E0}"/>
              </a:ext>
            </a:extLst>
          </p:cNvPr>
          <p:cNvPicPr>
            <a:picLocks noChangeAspect="1"/>
          </p:cNvPicPr>
          <p:nvPr/>
        </p:nvPicPr>
        <p:blipFill>
          <a:blip r:embed="rId3"/>
          <a:stretch>
            <a:fillRect/>
          </a:stretch>
        </p:blipFill>
        <p:spPr>
          <a:xfrm>
            <a:off x="6996501" y="2814150"/>
            <a:ext cx="4945289" cy="3900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8915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Deploying Jenkins</a:t>
            </a:r>
          </a:p>
        </p:txBody>
      </p:sp>
    </p:spTree>
    <p:extLst>
      <p:ext uri="{BB962C8B-B14F-4D97-AF65-F5344CB8AC3E}">
        <p14:creationId xmlns:p14="http://schemas.microsoft.com/office/powerpoint/2010/main" val="2109822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4F3F0F-51B4-4792-AED9-6ADAE18D6DBB}"/>
              </a:ext>
            </a:extLst>
          </p:cNvPr>
          <p:cNvSpPr>
            <a:spLocks noGrp="1"/>
          </p:cNvSpPr>
          <p:nvPr>
            <p:ph idx="1"/>
          </p:nvPr>
        </p:nvSpPr>
        <p:spPr>
          <a:xfrm>
            <a:off x="4804611" y="1523999"/>
            <a:ext cx="7315200" cy="4652963"/>
          </a:xfrm>
        </p:spPr>
        <p:txBody>
          <a:bodyPr/>
          <a:lstStyle/>
          <a:p>
            <a:r>
              <a:rPr lang="en-US" dirty="0"/>
              <a:t>The Worlds most advanced BASH terminal</a:t>
            </a:r>
          </a:p>
          <a:p>
            <a:endParaRPr lang="en-US" dirty="0"/>
          </a:p>
          <a:p>
            <a:r>
              <a:rPr lang="en-US" dirty="0"/>
              <a:t>In most cases it’s fine to deploy to K8s via simple </a:t>
            </a:r>
            <a:r>
              <a:rPr lang="en-US" dirty="0" err="1"/>
              <a:t>kubectl</a:t>
            </a:r>
            <a:r>
              <a:rPr lang="en-US" dirty="0"/>
              <a:t> commands in k8s</a:t>
            </a:r>
          </a:p>
          <a:p>
            <a:pPr lvl="1"/>
            <a:r>
              <a:rPr lang="en-US" dirty="0"/>
              <a:t>Most of deployments probably done this way</a:t>
            </a:r>
          </a:p>
          <a:p>
            <a:pPr lvl="1"/>
            <a:r>
              <a:rPr lang="en-US" dirty="0"/>
              <a:t>Spoiler Alert: We’re going to be doing this today</a:t>
            </a:r>
          </a:p>
          <a:p>
            <a:pPr lvl="1"/>
            <a:endParaRPr lang="en-US" dirty="0"/>
          </a:p>
          <a:p>
            <a:r>
              <a:rPr lang="en-US" dirty="0"/>
              <a:t>No true “easy” way to determine a failure or if app is up and running</a:t>
            </a:r>
          </a:p>
          <a:p>
            <a:pPr marL="457200" lvl="1" indent="0">
              <a:buNone/>
            </a:pPr>
            <a:r>
              <a:rPr lang="en-US" sz="1600" dirty="0">
                <a:latin typeface="Consolas" panose="020B0609020204030204" pitchFamily="49" charset="0"/>
              </a:rPr>
              <a:t>$</a:t>
            </a:r>
            <a:r>
              <a:rPr lang="en-US" sz="1600" dirty="0" err="1">
                <a:latin typeface="Consolas" panose="020B0609020204030204" pitchFamily="49" charset="0"/>
              </a:rPr>
              <a:t>kubectl</a:t>
            </a:r>
            <a:r>
              <a:rPr lang="en-US" sz="1600" dirty="0">
                <a:latin typeface="Consolas" panose="020B0609020204030204" pitchFamily="49" charset="0"/>
              </a:rPr>
              <a:t> wait –n dev deploy/</a:t>
            </a:r>
            <a:r>
              <a:rPr lang="en-US" sz="1600" dirty="0" err="1">
                <a:latin typeface="Consolas" panose="020B0609020204030204" pitchFamily="49" charset="0"/>
              </a:rPr>
              <a:t>myapp</a:t>
            </a:r>
            <a:r>
              <a:rPr lang="en-US" sz="1600" dirty="0">
                <a:latin typeface="Consolas" panose="020B0609020204030204" pitchFamily="49" charset="0"/>
              </a:rPr>
              <a:t> –-for condition=available</a:t>
            </a:r>
          </a:p>
          <a:p>
            <a:pPr marL="457200" lvl="1" indent="0">
              <a:buNone/>
            </a:pPr>
            <a:r>
              <a:rPr lang="en-US" sz="2000" dirty="0"/>
              <a:t>This won’t catch pods that didn’t actually come online</a:t>
            </a:r>
          </a:p>
          <a:p>
            <a:pPr lvl="1"/>
            <a:endParaRPr lang="en-US" dirty="0"/>
          </a:p>
          <a:p>
            <a:endParaRPr lang="en-US" dirty="0"/>
          </a:p>
          <a:p>
            <a:endParaRPr lang="en-US" dirty="0"/>
          </a:p>
          <a:p>
            <a:pPr marL="457200" lvl="1" indent="0">
              <a:buNone/>
            </a:pPr>
            <a:endParaRPr lang="en-US" dirty="0"/>
          </a:p>
        </p:txBody>
      </p:sp>
      <p:pic>
        <p:nvPicPr>
          <p:cNvPr id="6" name="Content Placeholder 5" descr="A drawing of a cartoon character&#10;&#10;Description automatically generated">
            <a:extLst>
              <a:ext uri="{FF2B5EF4-FFF2-40B4-BE49-F238E27FC236}">
                <a16:creationId xmlns:a16="http://schemas.microsoft.com/office/drawing/2014/main" id="{1C489A6F-9BDC-45CB-A440-5FEE7BE73A27}"/>
              </a:ext>
            </a:extLst>
          </p:cNvPr>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838200" y="2021446"/>
            <a:ext cx="2643526" cy="3658068"/>
          </a:xfrm>
        </p:spPr>
      </p:pic>
      <p:sp>
        <p:nvSpPr>
          <p:cNvPr id="4" name="Title 3">
            <a:extLst>
              <a:ext uri="{FF2B5EF4-FFF2-40B4-BE49-F238E27FC236}">
                <a16:creationId xmlns:a16="http://schemas.microsoft.com/office/drawing/2014/main" id="{CC4199F5-B502-4FB7-BBF5-05F1199408AB}"/>
              </a:ext>
            </a:extLst>
          </p:cNvPr>
          <p:cNvSpPr>
            <a:spLocks noGrp="1"/>
          </p:cNvSpPr>
          <p:nvPr>
            <p:ph type="title"/>
          </p:nvPr>
        </p:nvSpPr>
        <p:spPr/>
        <p:txBody>
          <a:bodyPr/>
          <a:lstStyle/>
          <a:p>
            <a:r>
              <a:rPr lang="en-US" dirty="0"/>
              <a:t>Jenkins</a:t>
            </a:r>
          </a:p>
        </p:txBody>
      </p:sp>
    </p:spTree>
    <p:extLst>
      <p:ext uri="{BB962C8B-B14F-4D97-AF65-F5344CB8AC3E}">
        <p14:creationId xmlns:p14="http://schemas.microsoft.com/office/powerpoint/2010/main" val="9768382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53FE3-6C20-4D0C-A8F4-2F6DDA6EACA6}"/>
              </a:ext>
            </a:extLst>
          </p:cNvPr>
          <p:cNvSpPr>
            <a:spLocks noGrp="1"/>
          </p:cNvSpPr>
          <p:nvPr>
            <p:ph type="title"/>
          </p:nvPr>
        </p:nvSpPr>
        <p:spPr/>
        <p:txBody>
          <a:bodyPr/>
          <a:lstStyle/>
          <a:p>
            <a:r>
              <a:rPr lang="en-US" dirty="0"/>
              <a:t>What our Pipeline will look like (hopefully)</a:t>
            </a:r>
          </a:p>
        </p:txBody>
      </p:sp>
      <p:pic>
        <p:nvPicPr>
          <p:cNvPr id="3" name="Picture 2">
            <a:extLst>
              <a:ext uri="{FF2B5EF4-FFF2-40B4-BE49-F238E27FC236}">
                <a16:creationId xmlns:a16="http://schemas.microsoft.com/office/drawing/2014/main" id="{C6EEE765-0BDA-4FDC-9FEE-C09E2F1D8E42}"/>
              </a:ext>
            </a:extLst>
          </p:cNvPr>
          <p:cNvPicPr>
            <a:picLocks noChangeAspect="1"/>
          </p:cNvPicPr>
          <p:nvPr/>
        </p:nvPicPr>
        <p:blipFill>
          <a:blip r:embed="rId2"/>
          <a:stretch>
            <a:fillRect/>
          </a:stretch>
        </p:blipFill>
        <p:spPr>
          <a:xfrm>
            <a:off x="166687" y="1790700"/>
            <a:ext cx="11858625" cy="3276600"/>
          </a:xfrm>
          <a:prstGeom prst="rect">
            <a:avLst/>
          </a:prstGeom>
        </p:spPr>
      </p:pic>
    </p:spTree>
    <p:extLst>
      <p:ext uri="{BB962C8B-B14F-4D97-AF65-F5344CB8AC3E}">
        <p14:creationId xmlns:p14="http://schemas.microsoft.com/office/powerpoint/2010/main" val="2653689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Jenkins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Terminal/Cloudshell execute the script: </a:t>
            </a:r>
            <a:r>
              <a:rPr lang="en-US" b="1" dirty="0"/>
              <a:t>deployJenkins.sh </a:t>
            </a:r>
            <a:r>
              <a:rPr lang="en-US" dirty="0"/>
              <a:t>in the directory </a:t>
            </a:r>
            <a:r>
              <a:rPr lang="en-US" b="1" dirty="0"/>
              <a:t>3-DeployJenkins</a:t>
            </a:r>
            <a:endParaRPr lang="en-US" dirty="0"/>
          </a:p>
          <a:p>
            <a:r>
              <a:rPr lang="en-US" dirty="0"/>
              <a:t>This will deploy and startup Jenkins, import our pipeline and output the credentials</a:t>
            </a:r>
          </a:p>
          <a:p>
            <a:endParaRPr lang="en-US" dirty="0"/>
          </a:p>
          <a:p>
            <a:endParaRPr lang="en-US" dirty="0"/>
          </a:p>
          <a:p>
            <a:endParaRPr lang="en-US" dirty="0"/>
          </a:p>
          <a:p>
            <a:endParaRPr lang="en-US" dirty="0"/>
          </a:p>
          <a:p>
            <a:endParaRPr lang="en-US" dirty="0"/>
          </a:p>
          <a:p>
            <a:endParaRPr lang="en-US" dirty="0"/>
          </a:p>
          <a:p>
            <a:pPr marL="0" indent="0" algn="ctr">
              <a:buNone/>
            </a:pPr>
            <a:r>
              <a:rPr lang="en-US" sz="2400" b="1" u="sng" dirty="0"/>
              <a:t>Note: You should change the default password!</a:t>
            </a:r>
          </a:p>
        </p:txBody>
      </p:sp>
      <p:pic>
        <p:nvPicPr>
          <p:cNvPr id="4" name="Picture 3">
            <a:extLst>
              <a:ext uri="{FF2B5EF4-FFF2-40B4-BE49-F238E27FC236}">
                <a16:creationId xmlns:a16="http://schemas.microsoft.com/office/drawing/2014/main" id="{C9704E6B-C0A8-4138-A68E-BCC39B178B2E}"/>
              </a:ext>
            </a:extLst>
          </p:cNvPr>
          <p:cNvPicPr>
            <a:picLocks noChangeAspect="1"/>
          </p:cNvPicPr>
          <p:nvPr/>
        </p:nvPicPr>
        <p:blipFill rotWithShape="1">
          <a:blip r:embed="rId2"/>
          <a:srcRect t="1866" b="18995"/>
          <a:stretch/>
        </p:blipFill>
        <p:spPr>
          <a:xfrm>
            <a:off x="2036475" y="2919664"/>
            <a:ext cx="8119049" cy="2585786"/>
          </a:xfrm>
          <a:prstGeom prst="rect">
            <a:avLst/>
          </a:prstGeom>
        </p:spPr>
      </p:pic>
    </p:spTree>
    <p:extLst>
      <p:ext uri="{BB962C8B-B14F-4D97-AF65-F5344CB8AC3E}">
        <p14:creationId xmlns:p14="http://schemas.microsoft.com/office/powerpoint/2010/main" val="1297582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FB623-40BA-46B0-ACB5-05F3FE8A481A}"/>
              </a:ext>
            </a:extLst>
          </p:cNvPr>
          <p:cNvSpPr>
            <a:spLocks noGrp="1"/>
          </p:cNvSpPr>
          <p:nvPr>
            <p:ph type="title"/>
          </p:nvPr>
        </p:nvSpPr>
        <p:spPr/>
        <p:txBody>
          <a:bodyPr/>
          <a:lstStyle/>
          <a:p>
            <a:r>
              <a:rPr lang="en-US" dirty="0"/>
              <a:t>Jenkins Setup</a:t>
            </a:r>
          </a:p>
        </p:txBody>
      </p:sp>
      <p:sp>
        <p:nvSpPr>
          <p:cNvPr id="3" name="Text Placeholder 2">
            <a:extLst>
              <a:ext uri="{FF2B5EF4-FFF2-40B4-BE49-F238E27FC236}">
                <a16:creationId xmlns:a16="http://schemas.microsoft.com/office/drawing/2014/main" id="{241E1E88-BBA9-4327-8C81-1D3D80C1E02B}"/>
              </a:ext>
            </a:extLst>
          </p:cNvPr>
          <p:cNvSpPr>
            <a:spLocks noGrp="1"/>
          </p:cNvSpPr>
          <p:nvPr>
            <p:ph type="body" sz="quarter" idx="10"/>
          </p:nvPr>
        </p:nvSpPr>
        <p:spPr/>
        <p:txBody>
          <a:bodyPr/>
          <a:lstStyle/>
          <a:p>
            <a:r>
              <a:rPr lang="en-US" dirty="0"/>
              <a:t>After Jenkins has successfully deployed, navigate to the Jenkins URL and login with the previously provided username and password (again, recommend you change the password </a:t>
            </a:r>
            <a:r>
              <a:rPr lang="en-US" dirty="0">
                <a:sym typeface="Wingdings" panose="05000000000000000000" pitchFamily="2" charset="2"/>
              </a:rPr>
              <a:t></a:t>
            </a:r>
          </a:p>
        </p:txBody>
      </p:sp>
      <p:pic>
        <p:nvPicPr>
          <p:cNvPr id="4" name="Picture 3">
            <a:extLst>
              <a:ext uri="{FF2B5EF4-FFF2-40B4-BE49-F238E27FC236}">
                <a16:creationId xmlns:a16="http://schemas.microsoft.com/office/drawing/2014/main" id="{198C0ED7-7C57-4F52-A50A-BED6355BBA7A}"/>
              </a:ext>
            </a:extLst>
          </p:cNvPr>
          <p:cNvPicPr>
            <a:picLocks noChangeAspect="1"/>
          </p:cNvPicPr>
          <p:nvPr/>
        </p:nvPicPr>
        <p:blipFill>
          <a:blip r:embed="rId2"/>
          <a:stretch>
            <a:fillRect/>
          </a:stretch>
        </p:blipFill>
        <p:spPr>
          <a:xfrm>
            <a:off x="0" y="2638425"/>
            <a:ext cx="12192000" cy="3355361"/>
          </a:xfrm>
          <a:prstGeom prst="rect">
            <a:avLst/>
          </a:prstGeom>
          <a:ln>
            <a:solidFill>
              <a:schemeClr val="tx1"/>
            </a:solidFill>
          </a:ln>
        </p:spPr>
      </p:pic>
    </p:spTree>
    <p:extLst>
      <p:ext uri="{BB962C8B-B14F-4D97-AF65-F5344CB8AC3E}">
        <p14:creationId xmlns:p14="http://schemas.microsoft.com/office/powerpoint/2010/main" val="480988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3190-3E03-45B4-A181-4DC151CDEDF7}"/>
              </a:ext>
            </a:extLst>
          </p:cNvPr>
          <p:cNvSpPr>
            <a:spLocks noGrp="1"/>
          </p:cNvSpPr>
          <p:nvPr>
            <p:ph type="title"/>
          </p:nvPr>
        </p:nvSpPr>
        <p:spPr/>
        <p:txBody>
          <a:bodyPr/>
          <a:lstStyle/>
          <a:p>
            <a:r>
              <a:rPr lang="en-US" dirty="0"/>
              <a:t>Run our first pipeline</a:t>
            </a:r>
          </a:p>
        </p:txBody>
      </p:sp>
      <p:sp>
        <p:nvSpPr>
          <p:cNvPr id="3" name="Text Placeholder 2">
            <a:extLst>
              <a:ext uri="{FF2B5EF4-FFF2-40B4-BE49-F238E27FC236}">
                <a16:creationId xmlns:a16="http://schemas.microsoft.com/office/drawing/2014/main" id="{F0D764A6-3033-4659-9A0A-0B71A14253E3}"/>
              </a:ext>
            </a:extLst>
          </p:cNvPr>
          <p:cNvSpPr>
            <a:spLocks noGrp="1"/>
          </p:cNvSpPr>
          <p:nvPr>
            <p:ph type="body" sz="quarter" idx="10"/>
          </p:nvPr>
        </p:nvSpPr>
        <p:spPr/>
        <p:txBody>
          <a:bodyPr/>
          <a:lstStyle/>
          <a:p>
            <a:r>
              <a:rPr lang="en-US" dirty="0"/>
              <a:t>On the Jenkins main screen we should see the “</a:t>
            </a:r>
            <a:r>
              <a:rPr lang="en-US" dirty="0" err="1"/>
              <a:t>DeploySockShop</a:t>
            </a:r>
            <a:r>
              <a:rPr lang="en-US" dirty="0"/>
              <a:t>” pipeline, select the pipeline by clicking it</a:t>
            </a:r>
          </a:p>
          <a:p>
            <a:pPr marL="0" indent="0">
              <a:buNone/>
            </a:pPr>
            <a:endParaRPr lang="en-US" dirty="0"/>
          </a:p>
          <a:p>
            <a:endParaRPr lang="en-US" dirty="0"/>
          </a:p>
        </p:txBody>
      </p:sp>
      <p:grpSp>
        <p:nvGrpSpPr>
          <p:cNvPr id="6" name="Group 5">
            <a:extLst>
              <a:ext uri="{FF2B5EF4-FFF2-40B4-BE49-F238E27FC236}">
                <a16:creationId xmlns:a16="http://schemas.microsoft.com/office/drawing/2014/main" id="{4F325BEC-2488-456B-A86A-5C3E8DAB3824}"/>
              </a:ext>
            </a:extLst>
          </p:cNvPr>
          <p:cNvGrpSpPr/>
          <p:nvPr/>
        </p:nvGrpSpPr>
        <p:grpSpPr>
          <a:xfrm>
            <a:off x="2835442" y="2590109"/>
            <a:ext cx="6521116" cy="3731172"/>
            <a:chOff x="2835442" y="2590109"/>
            <a:chExt cx="6521116" cy="3731172"/>
          </a:xfrm>
        </p:grpSpPr>
        <p:pic>
          <p:nvPicPr>
            <p:cNvPr id="4" name="Picture 3">
              <a:extLst>
                <a:ext uri="{FF2B5EF4-FFF2-40B4-BE49-F238E27FC236}">
                  <a16:creationId xmlns:a16="http://schemas.microsoft.com/office/drawing/2014/main" id="{DA330626-22D2-4635-8E1B-1D2F0C996767}"/>
                </a:ext>
              </a:extLst>
            </p:cNvPr>
            <p:cNvPicPr>
              <a:picLocks noChangeAspect="1"/>
            </p:cNvPicPr>
            <p:nvPr/>
          </p:nvPicPr>
          <p:blipFill rotWithShape="1">
            <a:blip r:embed="rId2"/>
            <a:srcRect r="46513"/>
            <a:stretch/>
          </p:blipFill>
          <p:spPr>
            <a:xfrm>
              <a:off x="2835442" y="2590109"/>
              <a:ext cx="6521116" cy="3731172"/>
            </a:xfrm>
            <a:prstGeom prst="rect">
              <a:avLst/>
            </a:prstGeom>
          </p:spPr>
        </p:pic>
        <p:sp>
          <p:nvSpPr>
            <p:cNvPr id="5" name="Arrow: Left 4">
              <a:extLst>
                <a:ext uri="{FF2B5EF4-FFF2-40B4-BE49-F238E27FC236}">
                  <a16:creationId xmlns:a16="http://schemas.microsoft.com/office/drawing/2014/main" id="{87694379-40B1-4EB6-9A8D-B53F9948E239}"/>
                </a:ext>
              </a:extLst>
            </p:cNvPr>
            <p:cNvSpPr/>
            <p:nvPr/>
          </p:nvSpPr>
          <p:spPr>
            <a:xfrm>
              <a:off x="4403558" y="3986630"/>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Click Build with Parameters</a:t>
              </a:r>
            </a:p>
          </p:txBody>
        </p:sp>
      </p:grpSp>
      <p:grpSp>
        <p:nvGrpSpPr>
          <p:cNvPr id="9" name="Group 8">
            <a:extLst>
              <a:ext uri="{FF2B5EF4-FFF2-40B4-BE49-F238E27FC236}">
                <a16:creationId xmlns:a16="http://schemas.microsoft.com/office/drawing/2014/main" id="{B84B5C43-725A-4366-A8FA-BDF6FC9461D3}"/>
              </a:ext>
            </a:extLst>
          </p:cNvPr>
          <p:cNvGrpSpPr/>
          <p:nvPr/>
        </p:nvGrpSpPr>
        <p:grpSpPr>
          <a:xfrm>
            <a:off x="2581275" y="2463656"/>
            <a:ext cx="8134852" cy="3857625"/>
            <a:chOff x="2581275" y="2463656"/>
            <a:chExt cx="8134852" cy="3857625"/>
          </a:xfrm>
        </p:grpSpPr>
        <p:pic>
          <p:nvPicPr>
            <p:cNvPr id="7" name="Picture 6">
              <a:extLst>
                <a:ext uri="{FF2B5EF4-FFF2-40B4-BE49-F238E27FC236}">
                  <a16:creationId xmlns:a16="http://schemas.microsoft.com/office/drawing/2014/main" id="{08AD2011-1317-4893-8D1A-994D92A30E44}"/>
                </a:ext>
              </a:extLst>
            </p:cNvPr>
            <p:cNvPicPr>
              <a:picLocks noChangeAspect="1"/>
            </p:cNvPicPr>
            <p:nvPr/>
          </p:nvPicPr>
          <p:blipFill>
            <a:blip r:embed="rId3"/>
            <a:stretch>
              <a:fillRect/>
            </a:stretch>
          </p:blipFill>
          <p:spPr>
            <a:xfrm>
              <a:off x="2581275" y="2463656"/>
              <a:ext cx="7029450" cy="3857625"/>
            </a:xfrm>
            <a:prstGeom prst="rect">
              <a:avLst/>
            </a:prstGeom>
          </p:spPr>
        </p:pic>
        <p:sp>
          <p:nvSpPr>
            <p:cNvPr id="8" name="Arrow: Left 7">
              <a:extLst>
                <a:ext uri="{FF2B5EF4-FFF2-40B4-BE49-F238E27FC236}">
                  <a16:creationId xmlns:a16="http://schemas.microsoft.com/office/drawing/2014/main" id="{F89D839B-B9CD-4BDB-94A3-5910F08F077D}"/>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357723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154B0-48FA-4DE9-98C1-CFDC1C8051EE}"/>
              </a:ext>
            </a:extLst>
          </p:cNvPr>
          <p:cNvSpPr>
            <a:spLocks noGrp="1"/>
          </p:cNvSpPr>
          <p:nvPr>
            <p:ph type="title"/>
          </p:nvPr>
        </p:nvSpPr>
        <p:spPr/>
        <p:txBody>
          <a:bodyPr/>
          <a:lstStyle/>
          <a:p>
            <a:r>
              <a:rPr lang="en-US" dirty="0"/>
              <a:t>If all goes well…</a:t>
            </a:r>
          </a:p>
        </p:txBody>
      </p:sp>
      <p:sp>
        <p:nvSpPr>
          <p:cNvPr id="3" name="Text Placeholder 2">
            <a:extLst>
              <a:ext uri="{FF2B5EF4-FFF2-40B4-BE49-F238E27FC236}">
                <a16:creationId xmlns:a16="http://schemas.microsoft.com/office/drawing/2014/main" id="{064EE352-32A1-44E2-A5F1-A4E29109F001}"/>
              </a:ext>
            </a:extLst>
          </p:cNvPr>
          <p:cNvSpPr>
            <a:spLocks noGrp="1"/>
          </p:cNvSpPr>
          <p:nvPr>
            <p:ph type="body" sz="quarter" idx="10"/>
          </p:nvPr>
        </p:nvSpPr>
        <p:spPr/>
        <p:txBody>
          <a:bodyPr/>
          <a:lstStyle/>
          <a:p>
            <a:r>
              <a:rPr lang="en-US" dirty="0"/>
              <a:t>The pipeline should run successfully (Note: this will take about 10 min)</a:t>
            </a:r>
          </a:p>
        </p:txBody>
      </p:sp>
      <p:grpSp>
        <p:nvGrpSpPr>
          <p:cNvPr id="6" name="Group 5">
            <a:extLst>
              <a:ext uri="{FF2B5EF4-FFF2-40B4-BE49-F238E27FC236}">
                <a16:creationId xmlns:a16="http://schemas.microsoft.com/office/drawing/2014/main" id="{29E63327-0719-45F5-B725-CDD92CBC1BBA}"/>
              </a:ext>
            </a:extLst>
          </p:cNvPr>
          <p:cNvGrpSpPr/>
          <p:nvPr/>
        </p:nvGrpSpPr>
        <p:grpSpPr>
          <a:xfrm>
            <a:off x="838200" y="2287253"/>
            <a:ext cx="10391776" cy="2283493"/>
            <a:chOff x="276225" y="1583656"/>
            <a:chExt cx="10391776" cy="2283493"/>
          </a:xfrm>
        </p:grpSpPr>
        <p:pic>
          <p:nvPicPr>
            <p:cNvPr id="4" name="Picture 3">
              <a:extLst>
                <a:ext uri="{FF2B5EF4-FFF2-40B4-BE49-F238E27FC236}">
                  <a16:creationId xmlns:a16="http://schemas.microsoft.com/office/drawing/2014/main" id="{EAEC5EE0-EA2D-4CE8-BBD1-6552F9774C7D}"/>
                </a:ext>
              </a:extLst>
            </p:cNvPr>
            <p:cNvPicPr>
              <a:picLocks noChangeAspect="1"/>
            </p:cNvPicPr>
            <p:nvPr/>
          </p:nvPicPr>
          <p:blipFill rotWithShape="1">
            <a:blip r:embed="rId2"/>
            <a:srcRect t="3776" r="10720"/>
            <a:stretch/>
          </p:blipFill>
          <p:spPr>
            <a:xfrm>
              <a:off x="276225" y="3023936"/>
              <a:ext cx="10391776" cy="843213"/>
            </a:xfrm>
            <a:prstGeom prst="rect">
              <a:avLst/>
            </a:prstGeom>
          </p:spPr>
        </p:pic>
        <p:pic>
          <p:nvPicPr>
            <p:cNvPr id="5" name="Picture 4">
              <a:extLst>
                <a:ext uri="{FF2B5EF4-FFF2-40B4-BE49-F238E27FC236}">
                  <a16:creationId xmlns:a16="http://schemas.microsoft.com/office/drawing/2014/main" id="{CBCE9097-7B74-474D-A550-4C376D682E72}"/>
                </a:ext>
              </a:extLst>
            </p:cNvPr>
            <p:cNvPicPr>
              <a:picLocks noChangeAspect="1"/>
            </p:cNvPicPr>
            <p:nvPr/>
          </p:nvPicPr>
          <p:blipFill rotWithShape="1">
            <a:blip r:embed="rId3"/>
            <a:srcRect l="446" r="11071" b="9455"/>
            <a:stretch/>
          </p:blipFill>
          <p:spPr>
            <a:xfrm>
              <a:off x="276225" y="1583656"/>
              <a:ext cx="10391776" cy="1440280"/>
            </a:xfrm>
            <a:prstGeom prst="rect">
              <a:avLst/>
            </a:prstGeom>
          </p:spPr>
        </p:pic>
      </p:grpSp>
    </p:spTree>
    <p:extLst>
      <p:ext uri="{BB962C8B-B14F-4D97-AF65-F5344CB8AC3E}">
        <p14:creationId xmlns:p14="http://schemas.microsoft.com/office/powerpoint/2010/main" val="3228266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Dynatrace Integration</a:t>
            </a:r>
          </a:p>
        </p:txBody>
      </p:sp>
    </p:spTree>
    <p:extLst>
      <p:ext uri="{BB962C8B-B14F-4D97-AF65-F5344CB8AC3E}">
        <p14:creationId xmlns:p14="http://schemas.microsoft.com/office/powerpoint/2010/main" val="2986266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3AC9-40C0-41C7-A61F-B2CE9B22E360}"/>
              </a:ext>
            </a:extLst>
          </p:cNvPr>
          <p:cNvSpPr>
            <a:spLocks noGrp="1"/>
          </p:cNvSpPr>
          <p:nvPr>
            <p:ph type="title"/>
          </p:nvPr>
        </p:nvSpPr>
        <p:spPr/>
        <p:txBody>
          <a:bodyPr/>
          <a:lstStyle/>
          <a:p>
            <a:r>
              <a:rPr lang="en-US" dirty="0"/>
              <a:t>Dynatrace Integration</a:t>
            </a:r>
          </a:p>
        </p:txBody>
      </p:sp>
      <p:sp>
        <p:nvSpPr>
          <p:cNvPr id="3" name="Text Placeholder 2">
            <a:extLst>
              <a:ext uri="{FF2B5EF4-FFF2-40B4-BE49-F238E27FC236}">
                <a16:creationId xmlns:a16="http://schemas.microsoft.com/office/drawing/2014/main" id="{C4C2D60A-0932-4D0B-97F6-527B80ADEE44}"/>
              </a:ext>
            </a:extLst>
          </p:cNvPr>
          <p:cNvSpPr>
            <a:spLocks noGrp="1"/>
          </p:cNvSpPr>
          <p:nvPr>
            <p:ph type="body" sz="quarter" idx="10"/>
          </p:nvPr>
        </p:nvSpPr>
        <p:spPr/>
        <p:txBody>
          <a:bodyPr/>
          <a:lstStyle/>
          <a:p>
            <a:r>
              <a:rPr lang="en-US" dirty="0"/>
              <a:t>GitHub Repo and Example: </a:t>
            </a:r>
            <a:r>
              <a:rPr lang="en-US" dirty="0">
                <a:hlinkClick r:id="rId2"/>
              </a:rPr>
              <a:t>https://github.com/jenkinsci/performance-signature-dynatrace-plugin/blob/master/README.md</a:t>
            </a:r>
            <a:endParaRPr lang="en-US" dirty="0"/>
          </a:p>
          <a:p>
            <a:r>
              <a:rPr lang="en-US" dirty="0"/>
              <a:t>Integration via the Dynatrace APIs (Timeseries and Events)</a:t>
            </a:r>
          </a:p>
          <a:p>
            <a:r>
              <a:rPr lang="en-US" dirty="0"/>
              <a:t>Based on a Performance Signature of a release (</a:t>
            </a:r>
            <a:r>
              <a:rPr lang="en-US" dirty="0" err="1"/>
              <a:t>monspec</a:t>
            </a:r>
            <a:r>
              <a:rPr lang="en-US" dirty="0"/>
              <a:t>)</a:t>
            </a:r>
          </a:p>
        </p:txBody>
      </p:sp>
      <p:pic>
        <p:nvPicPr>
          <p:cNvPr id="5" name="Picture 4">
            <a:extLst>
              <a:ext uri="{FF2B5EF4-FFF2-40B4-BE49-F238E27FC236}">
                <a16:creationId xmlns:a16="http://schemas.microsoft.com/office/drawing/2014/main" id="{BE713E0D-7F74-48C7-8606-6B41FB5117D8}"/>
              </a:ext>
            </a:extLst>
          </p:cNvPr>
          <p:cNvPicPr>
            <a:picLocks noChangeAspect="1"/>
          </p:cNvPicPr>
          <p:nvPr/>
        </p:nvPicPr>
        <p:blipFill>
          <a:blip r:embed="rId3"/>
          <a:stretch>
            <a:fillRect/>
          </a:stretch>
        </p:blipFill>
        <p:spPr>
          <a:xfrm>
            <a:off x="3001879" y="3962167"/>
            <a:ext cx="5684921" cy="2876299"/>
          </a:xfrm>
          <a:prstGeom prst="rect">
            <a:avLst/>
          </a:prstGeom>
        </p:spPr>
      </p:pic>
    </p:spTree>
    <p:extLst>
      <p:ext uri="{BB962C8B-B14F-4D97-AF65-F5344CB8AC3E}">
        <p14:creationId xmlns:p14="http://schemas.microsoft.com/office/powerpoint/2010/main" val="17642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Cloud">
            <a:extLst>
              <a:ext uri="{FF2B5EF4-FFF2-40B4-BE49-F238E27FC236}">
                <a16:creationId xmlns:a16="http://schemas.microsoft.com/office/drawing/2014/main" id="{4C212733-974F-5041-939F-84AD137A475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4639" t="22723" r="4667" b="24187"/>
          <a:stretch/>
        </p:blipFill>
        <p:spPr>
          <a:xfrm>
            <a:off x="2724415" y="230624"/>
            <a:ext cx="9345096" cy="6329488"/>
          </a:xfrm>
          <a:prstGeom prst="rect">
            <a:avLst/>
          </a:prstGeom>
        </p:spPr>
      </p:pic>
      <p:sp>
        <p:nvSpPr>
          <p:cNvPr id="4" name="Title 3">
            <a:extLst>
              <a:ext uri="{FF2B5EF4-FFF2-40B4-BE49-F238E27FC236}">
                <a16:creationId xmlns:a16="http://schemas.microsoft.com/office/drawing/2014/main" id="{1C98BDF7-6D56-CD40-80EC-41868BA3B03E}"/>
              </a:ext>
            </a:extLst>
          </p:cNvPr>
          <p:cNvSpPr>
            <a:spLocks noGrp="1"/>
          </p:cNvSpPr>
          <p:nvPr>
            <p:ph type="title"/>
          </p:nvPr>
        </p:nvSpPr>
        <p:spPr/>
        <p:txBody>
          <a:bodyPr>
            <a:normAutofit/>
          </a:bodyPr>
          <a:lstStyle/>
          <a:p>
            <a:r>
              <a:rPr lang="en-US" dirty="0"/>
              <a:t>Workshop Setup</a:t>
            </a:r>
          </a:p>
        </p:txBody>
      </p:sp>
      <p:pic>
        <p:nvPicPr>
          <p:cNvPr id="6" name="Graphic 5" descr="User">
            <a:extLst>
              <a:ext uri="{FF2B5EF4-FFF2-40B4-BE49-F238E27FC236}">
                <a16:creationId xmlns:a16="http://schemas.microsoft.com/office/drawing/2014/main" id="{712F96A1-BE1E-024F-B381-DA4F0821A2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2310" y="3663345"/>
            <a:ext cx="531764" cy="531764"/>
          </a:xfrm>
          <a:prstGeom prst="rect">
            <a:avLst/>
          </a:prstGeom>
        </p:spPr>
      </p:pic>
      <p:pic>
        <p:nvPicPr>
          <p:cNvPr id="7" name="Graphic 6" descr="Laptop">
            <a:extLst>
              <a:ext uri="{FF2B5EF4-FFF2-40B4-BE49-F238E27FC236}">
                <a16:creationId xmlns:a16="http://schemas.microsoft.com/office/drawing/2014/main" id="{1EE413B2-5293-964E-B360-1DA7F58A92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7597" y="3532011"/>
            <a:ext cx="618355" cy="618355"/>
          </a:xfrm>
          <a:prstGeom prst="rect">
            <a:avLst/>
          </a:prstGeom>
        </p:spPr>
      </p:pic>
      <p:pic>
        <p:nvPicPr>
          <p:cNvPr id="9" name="Graphic 8">
            <a:extLst>
              <a:ext uri="{FF2B5EF4-FFF2-40B4-BE49-F238E27FC236}">
                <a16:creationId xmlns:a16="http://schemas.microsoft.com/office/drawing/2014/main" id="{6567A5F3-2CD9-6342-A457-841BBEC48A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17932" y="3442664"/>
            <a:ext cx="700957" cy="700957"/>
          </a:xfrm>
          <a:prstGeom prst="rect">
            <a:avLst/>
          </a:prstGeom>
        </p:spPr>
      </p:pic>
      <p:pic>
        <p:nvPicPr>
          <p:cNvPr id="10" name="Picture 9">
            <a:extLst>
              <a:ext uri="{FF2B5EF4-FFF2-40B4-BE49-F238E27FC236}">
                <a16:creationId xmlns:a16="http://schemas.microsoft.com/office/drawing/2014/main" id="{C04DA008-1872-214B-8F90-50DDA2FE58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31751" y="595050"/>
            <a:ext cx="1312381" cy="1312381"/>
          </a:xfrm>
          <a:prstGeom prst="rect">
            <a:avLst/>
          </a:prstGeom>
        </p:spPr>
      </p:pic>
      <p:sp>
        <p:nvSpPr>
          <p:cNvPr id="16" name="TextBox 15">
            <a:extLst>
              <a:ext uri="{FF2B5EF4-FFF2-40B4-BE49-F238E27FC236}">
                <a16:creationId xmlns:a16="http://schemas.microsoft.com/office/drawing/2014/main" id="{266C5FD9-B2D1-344F-ACDB-33B79119E65E}"/>
              </a:ext>
            </a:extLst>
          </p:cNvPr>
          <p:cNvSpPr txBox="1"/>
          <p:nvPr/>
        </p:nvSpPr>
        <p:spPr>
          <a:xfrm>
            <a:off x="6186269" y="6119827"/>
            <a:ext cx="951731" cy="270328"/>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GKE Instances</a:t>
            </a:r>
          </a:p>
        </p:txBody>
      </p:sp>
      <p:cxnSp>
        <p:nvCxnSpPr>
          <p:cNvPr id="17" name="Straight Arrow Connector 16">
            <a:extLst>
              <a:ext uri="{FF2B5EF4-FFF2-40B4-BE49-F238E27FC236}">
                <a16:creationId xmlns:a16="http://schemas.microsoft.com/office/drawing/2014/main" id="{BB32F83D-F39B-E94C-B77C-A1A6817A733E}"/>
              </a:ext>
            </a:extLst>
          </p:cNvPr>
          <p:cNvCxnSpPr>
            <a:cxnSpLocks/>
            <a:stCxn id="7" idx="3"/>
          </p:cNvCxnSpPr>
          <p:nvPr/>
        </p:nvCxnSpPr>
        <p:spPr>
          <a:xfrm>
            <a:off x="1295953" y="3841188"/>
            <a:ext cx="224734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A07155-C9E8-6E46-B9EE-6F26ACBE5567}"/>
              </a:ext>
            </a:extLst>
          </p:cNvPr>
          <p:cNvCxnSpPr>
            <a:cxnSpLocks/>
          </p:cNvCxnSpPr>
          <p:nvPr/>
        </p:nvCxnSpPr>
        <p:spPr>
          <a:xfrm>
            <a:off x="4631874" y="3862447"/>
            <a:ext cx="60588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51E4B7-DA6D-A349-A31A-7B537ADD434A}"/>
              </a:ext>
            </a:extLst>
          </p:cNvPr>
          <p:cNvCxnSpPr>
            <a:cxnSpLocks/>
            <a:stCxn id="27" idx="1"/>
          </p:cNvCxnSpPr>
          <p:nvPr/>
        </p:nvCxnSpPr>
        <p:spPr>
          <a:xfrm flipH="1">
            <a:off x="1200647" y="2501684"/>
            <a:ext cx="629516" cy="117747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6251D77-BA64-6546-9577-FA44BFA89D80}"/>
              </a:ext>
            </a:extLst>
          </p:cNvPr>
          <p:cNvSpPr txBox="1"/>
          <p:nvPr/>
        </p:nvSpPr>
        <p:spPr>
          <a:xfrm>
            <a:off x="122488" y="4279348"/>
            <a:ext cx="2026941" cy="399355"/>
          </a:xfrm>
          <a:prstGeom prst="rect">
            <a:avLst/>
          </a:prstGeom>
          <a:noFill/>
        </p:spPr>
        <p:txBody>
          <a:bodyPr wrap="none" lIns="0" tIns="0" rIns="0" bIns="0" rtlCol="0">
            <a:normAutofit/>
          </a:bodyPr>
          <a:lstStyle/>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Every Team</a:t>
            </a:r>
          </a:p>
          <a:p>
            <a:pPr algn="ctr" defTabSz="914377">
              <a:lnSpc>
                <a:spcPct val="120000"/>
              </a:lnSpc>
              <a:defRPr/>
            </a:pPr>
            <a:r>
              <a:rPr lang="de-AT" sz="1000" b="1" dirty="0">
                <a:solidFill>
                  <a:srgbClr val="0F1419"/>
                </a:solidFill>
                <a:latin typeface="Bernina Sans" pitchFamily="2" charset="77"/>
                <a:ea typeface="Calibri Light" charset="0"/>
                <a:cs typeface="Calibri Light" charset="0"/>
              </a:rPr>
              <a:t>On a laptop (or via CloudShell)</a:t>
            </a:r>
            <a:endParaRPr lang="en-US" sz="1000" b="1" dirty="0">
              <a:solidFill>
                <a:srgbClr val="0F1419"/>
              </a:solidFill>
              <a:latin typeface="Bernina Sans" pitchFamily="2" charset="77"/>
              <a:ea typeface="Calibri Light" charset="0"/>
              <a:cs typeface="Calibri Light" charset="0"/>
            </a:endParaRPr>
          </a:p>
        </p:txBody>
      </p:sp>
      <p:sp>
        <p:nvSpPr>
          <p:cNvPr id="25" name="TextBox 24">
            <a:extLst>
              <a:ext uri="{FF2B5EF4-FFF2-40B4-BE49-F238E27FC236}">
                <a16:creationId xmlns:a16="http://schemas.microsoft.com/office/drawing/2014/main" id="{64967D81-5C62-304D-A204-283E079D3D20}"/>
              </a:ext>
            </a:extLst>
          </p:cNvPr>
          <p:cNvSpPr txBox="1"/>
          <p:nvPr/>
        </p:nvSpPr>
        <p:spPr>
          <a:xfrm>
            <a:off x="8862677" y="5137414"/>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Jenkins </a:t>
            </a:r>
          </a:p>
        </p:txBody>
      </p:sp>
      <p:sp>
        <p:nvSpPr>
          <p:cNvPr id="26" name="TextBox 25">
            <a:extLst>
              <a:ext uri="{FF2B5EF4-FFF2-40B4-BE49-F238E27FC236}">
                <a16:creationId xmlns:a16="http://schemas.microsoft.com/office/drawing/2014/main" id="{FE86312D-5DD1-F740-9505-2A75CFE78F9C}"/>
              </a:ext>
            </a:extLst>
          </p:cNvPr>
          <p:cNvSpPr txBox="1"/>
          <p:nvPr/>
        </p:nvSpPr>
        <p:spPr>
          <a:xfrm>
            <a:off x="3634805" y="4163198"/>
            <a:ext cx="951731" cy="272845"/>
          </a:xfrm>
          <a:prstGeom prst="rect">
            <a:avLst/>
          </a:prstGeom>
          <a:noFill/>
        </p:spPr>
        <p:txBody>
          <a:bodyPr wrap="none" lIns="0" tIns="0" rIns="0" bIns="0" rtlCol="0">
            <a:normAutofit/>
          </a:bodyPr>
          <a:lstStyle/>
          <a:p>
            <a:pPr algn="ctr" defTabSz="914377">
              <a:lnSpc>
                <a:spcPct val="120000"/>
              </a:lnSpc>
              <a:defRPr/>
            </a:pPr>
            <a:r>
              <a:rPr lang="en-US" sz="1000" b="1" dirty="0">
                <a:solidFill>
                  <a:srgbClr val="0F1419"/>
                </a:solidFill>
                <a:latin typeface="Bernina Sans" pitchFamily="2" charset="77"/>
                <a:ea typeface="Calibri Light" charset="0"/>
                <a:cs typeface="Calibri Light" charset="0"/>
              </a:rPr>
              <a:t>K8s</a:t>
            </a:r>
          </a:p>
        </p:txBody>
      </p:sp>
      <p:grpSp>
        <p:nvGrpSpPr>
          <p:cNvPr id="40" name="Group 39">
            <a:extLst>
              <a:ext uri="{FF2B5EF4-FFF2-40B4-BE49-F238E27FC236}">
                <a16:creationId xmlns:a16="http://schemas.microsoft.com/office/drawing/2014/main" id="{6E9885A6-43B0-3748-84A7-D9A51FBC5C76}"/>
              </a:ext>
            </a:extLst>
          </p:cNvPr>
          <p:cNvGrpSpPr/>
          <p:nvPr/>
        </p:nvGrpSpPr>
        <p:grpSpPr>
          <a:xfrm>
            <a:off x="1830163" y="1497835"/>
            <a:ext cx="951731" cy="1140271"/>
            <a:chOff x="3147526" y="571499"/>
            <a:chExt cx="951731" cy="1140271"/>
          </a:xfrm>
        </p:grpSpPr>
        <p:pic>
          <p:nvPicPr>
            <p:cNvPr id="21" name="Picture 20">
              <a:extLst>
                <a:ext uri="{FF2B5EF4-FFF2-40B4-BE49-F238E27FC236}">
                  <a16:creationId xmlns:a16="http://schemas.microsoft.com/office/drawing/2014/main" id="{FFEBB219-0EBE-714F-B170-FF3442178C22}"/>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166191" y="571499"/>
              <a:ext cx="914400" cy="914400"/>
            </a:xfrm>
            <a:prstGeom prst="rect">
              <a:avLst/>
            </a:prstGeom>
          </p:spPr>
        </p:pic>
        <p:sp>
          <p:nvSpPr>
            <p:cNvPr id="27" name="TextBox 26">
              <a:extLst>
                <a:ext uri="{FF2B5EF4-FFF2-40B4-BE49-F238E27FC236}">
                  <a16:creationId xmlns:a16="http://schemas.microsoft.com/office/drawing/2014/main" id="{5C76E6CD-6EF5-034F-9E38-6ED3AF3820CA}"/>
                </a:ext>
              </a:extLst>
            </p:cNvPr>
            <p:cNvSpPr txBox="1"/>
            <p:nvPr/>
          </p:nvSpPr>
          <p:spPr>
            <a:xfrm>
              <a:off x="3147526" y="1438925"/>
              <a:ext cx="951731" cy="272845"/>
            </a:xfrm>
            <a:prstGeom prst="rect">
              <a:avLst/>
            </a:prstGeom>
            <a:noFill/>
          </p:spPr>
          <p:txBody>
            <a:bodyPr wrap="none" lIns="0" tIns="0" rIns="0" bIns="0" rtlCol="0">
              <a:normAutofit/>
            </a:bodyPr>
            <a:lstStyle/>
            <a:p>
              <a:pPr algn="ctr" defTabSz="914377">
                <a:lnSpc>
                  <a:spcPct val="120000"/>
                </a:lnSpc>
                <a:defRPr/>
              </a:pPr>
              <a:r>
                <a:rPr lang="en-US" sz="800" b="1" dirty="0">
                  <a:solidFill>
                    <a:srgbClr val="0F1419"/>
                  </a:solidFill>
                  <a:latin typeface="Bernina Sans" pitchFamily="2" charset="77"/>
                  <a:ea typeface="Calibri Light" charset="0"/>
                  <a:cs typeface="Calibri Light" charset="0"/>
                </a:rPr>
                <a:t>GitHub Repository</a:t>
              </a:r>
            </a:p>
          </p:txBody>
        </p:sp>
      </p:grpSp>
      <p:sp>
        <p:nvSpPr>
          <p:cNvPr id="3" name="Rounded Rectangle 2">
            <a:extLst>
              <a:ext uri="{FF2B5EF4-FFF2-40B4-BE49-F238E27FC236}">
                <a16:creationId xmlns:a16="http://schemas.microsoft.com/office/drawing/2014/main" id="{B8C3C393-63DF-B440-A289-506453131439}"/>
              </a:ext>
            </a:extLst>
          </p:cNvPr>
          <p:cNvSpPr/>
          <p:nvPr/>
        </p:nvSpPr>
        <p:spPr>
          <a:xfrm>
            <a:off x="5333008" y="1880265"/>
            <a:ext cx="2682664" cy="4183383"/>
          </a:xfrm>
          <a:prstGeom prst="round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defTabSz="914377">
              <a:defRPr/>
            </a:pPr>
            <a:endParaRPr lang="en-US">
              <a:solidFill>
                <a:srgbClr val="0F1419"/>
              </a:solidFill>
              <a:latin typeface="Calibri" panose="020F0502020204030204"/>
            </a:endParaRPr>
          </a:p>
        </p:txBody>
      </p:sp>
      <p:cxnSp>
        <p:nvCxnSpPr>
          <p:cNvPr id="31" name="Straight Connector 30">
            <a:extLst>
              <a:ext uri="{FF2B5EF4-FFF2-40B4-BE49-F238E27FC236}">
                <a16:creationId xmlns:a16="http://schemas.microsoft.com/office/drawing/2014/main" id="{A9AF18E1-4A70-AE46-A990-17F53AF9559B}"/>
              </a:ext>
            </a:extLst>
          </p:cNvPr>
          <p:cNvCxnSpPr>
            <a:cxnSpLocks/>
          </p:cNvCxnSpPr>
          <p:nvPr/>
        </p:nvCxnSpPr>
        <p:spPr>
          <a:xfrm>
            <a:off x="5333013" y="5398863"/>
            <a:ext cx="2682664" cy="0"/>
          </a:xfrm>
          <a:prstGeom prst="line">
            <a:avLst/>
          </a:prstGeom>
          <a:ln>
            <a:solidFill>
              <a:srgbClr val="6140A3"/>
            </a:solidFill>
          </a:ln>
        </p:spPr>
        <p:style>
          <a:lnRef idx="1">
            <a:schemeClr val="accent1"/>
          </a:lnRef>
          <a:fillRef idx="0">
            <a:schemeClr val="accent1"/>
          </a:fillRef>
          <a:effectRef idx="0">
            <a:schemeClr val="accent1"/>
          </a:effectRef>
          <a:fontRef idx="minor">
            <a:schemeClr val="tx1"/>
          </a:fontRef>
        </p:style>
      </p:cxnSp>
      <p:pic>
        <p:nvPicPr>
          <p:cNvPr id="35" name="Picture 34" descr="A close up of a logo&#10;&#10;Description generated with very high confidence">
            <a:extLst>
              <a:ext uri="{FF2B5EF4-FFF2-40B4-BE49-F238E27FC236}">
                <a16:creationId xmlns:a16="http://schemas.microsoft.com/office/drawing/2014/main" id="{2797A3F9-C135-49CF-AA51-98F55344FC7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199551" y="5578665"/>
            <a:ext cx="458444" cy="426353"/>
          </a:xfrm>
          <a:prstGeom prst="rect">
            <a:avLst/>
          </a:prstGeom>
        </p:spPr>
      </p:pic>
      <p:pic>
        <p:nvPicPr>
          <p:cNvPr id="34" name="Picture 33" descr="A picture containing object, clock&#10;&#10;Description generated with very high confidence">
            <a:extLst>
              <a:ext uri="{FF2B5EF4-FFF2-40B4-BE49-F238E27FC236}">
                <a16:creationId xmlns:a16="http://schemas.microsoft.com/office/drawing/2014/main" id="{EBA73315-3C52-4A43-810D-3AF8DADFE398}"/>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97097" y="3539054"/>
            <a:ext cx="833571" cy="775221"/>
          </a:xfrm>
          <a:prstGeom prst="rect">
            <a:avLst/>
          </a:prstGeom>
        </p:spPr>
      </p:pic>
      <p:cxnSp>
        <p:nvCxnSpPr>
          <p:cNvPr id="36" name="Straight Arrow Connector 35">
            <a:extLst>
              <a:ext uri="{FF2B5EF4-FFF2-40B4-BE49-F238E27FC236}">
                <a16:creationId xmlns:a16="http://schemas.microsoft.com/office/drawing/2014/main" id="{8D160F37-5012-4354-B7CB-431C298ABDA5}"/>
              </a:ext>
            </a:extLst>
          </p:cNvPr>
          <p:cNvCxnSpPr>
            <a:cxnSpLocks/>
            <a:endCxn id="34" idx="1"/>
          </p:cNvCxnSpPr>
          <p:nvPr/>
        </p:nvCxnSpPr>
        <p:spPr>
          <a:xfrm>
            <a:off x="8034607" y="3926664"/>
            <a:ext cx="762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B9D728C-1A62-4E0A-82D0-C1C917AB31FB}"/>
              </a:ext>
            </a:extLst>
          </p:cNvPr>
          <p:cNvSpPr txBox="1"/>
          <p:nvPr/>
        </p:nvSpPr>
        <p:spPr>
          <a:xfrm rot="17962844">
            <a:off x="712910" y="2907627"/>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#2 Download Repo</a:t>
            </a:r>
          </a:p>
        </p:txBody>
      </p:sp>
      <p:pic>
        <p:nvPicPr>
          <p:cNvPr id="60" name="Graphic 59" descr="User">
            <a:extLst>
              <a:ext uri="{FF2B5EF4-FFF2-40B4-BE49-F238E27FC236}">
                <a16:creationId xmlns:a16="http://schemas.microsoft.com/office/drawing/2014/main" id="{B9825D06-152B-4F83-BC2A-E40F88C775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65" y="3476715"/>
            <a:ext cx="531764" cy="531764"/>
          </a:xfrm>
          <a:prstGeom prst="rect">
            <a:avLst/>
          </a:prstGeom>
        </p:spPr>
      </p:pic>
      <p:grpSp>
        <p:nvGrpSpPr>
          <p:cNvPr id="56" name="Group 55">
            <a:extLst>
              <a:ext uri="{FF2B5EF4-FFF2-40B4-BE49-F238E27FC236}">
                <a16:creationId xmlns:a16="http://schemas.microsoft.com/office/drawing/2014/main" id="{0DCEBF23-9E10-4677-8A21-94BBD08D05BB}"/>
              </a:ext>
            </a:extLst>
          </p:cNvPr>
          <p:cNvGrpSpPr/>
          <p:nvPr/>
        </p:nvGrpSpPr>
        <p:grpSpPr>
          <a:xfrm>
            <a:off x="6082249" y="3937209"/>
            <a:ext cx="1065539" cy="1456397"/>
            <a:chOff x="5434719" y="4151393"/>
            <a:chExt cx="1065539" cy="1456397"/>
          </a:xfrm>
        </p:grpSpPr>
        <p:grpSp>
          <p:nvGrpSpPr>
            <p:cNvPr id="64" name="Group 63">
              <a:extLst>
                <a:ext uri="{FF2B5EF4-FFF2-40B4-BE49-F238E27FC236}">
                  <a16:creationId xmlns:a16="http://schemas.microsoft.com/office/drawing/2014/main" id="{BFF2E2D9-A067-44FA-B324-580F545F8750}"/>
                </a:ext>
              </a:extLst>
            </p:cNvPr>
            <p:cNvGrpSpPr/>
            <p:nvPr/>
          </p:nvGrpSpPr>
          <p:grpSpPr>
            <a:xfrm>
              <a:off x="5434719" y="4151393"/>
              <a:ext cx="1065539" cy="1456397"/>
              <a:chOff x="665134" y="5527046"/>
              <a:chExt cx="1065539" cy="1456397"/>
            </a:xfrm>
          </p:grpSpPr>
          <p:grpSp>
            <p:nvGrpSpPr>
              <p:cNvPr id="66" name="Group 65">
                <a:extLst>
                  <a:ext uri="{FF2B5EF4-FFF2-40B4-BE49-F238E27FC236}">
                    <a16:creationId xmlns:a16="http://schemas.microsoft.com/office/drawing/2014/main" id="{CD001D9D-2634-43E3-BB59-641187750A58}"/>
                  </a:ext>
                </a:extLst>
              </p:cNvPr>
              <p:cNvGrpSpPr/>
              <p:nvPr/>
            </p:nvGrpSpPr>
            <p:grpSpPr>
              <a:xfrm>
                <a:off x="665134" y="5527046"/>
                <a:ext cx="1065539" cy="1456397"/>
                <a:chOff x="1942788" y="5521525"/>
                <a:chExt cx="1065539" cy="1456397"/>
              </a:xfrm>
            </p:grpSpPr>
            <p:sp>
              <p:nvSpPr>
                <p:cNvPr id="67" name="Rectangle: Rounded Corners 66">
                  <a:extLst>
                    <a:ext uri="{FF2B5EF4-FFF2-40B4-BE49-F238E27FC236}">
                      <a16:creationId xmlns:a16="http://schemas.microsoft.com/office/drawing/2014/main" id="{028A3FF5-C0DA-4692-AFAC-29A49FDA9FFA}"/>
                    </a:ext>
                  </a:extLst>
                </p:cNvPr>
                <p:cNvSpPr/>
                <p:nvPr/>
              </p:nvSpPr>
              <p:spPr>
                <a:xfrm>
                  <a:off x="1942788" y="5524326"/>
                  <a:ext cx="1065539" cy="1133050"/>
                </a:xfrm>
                <a:prstGeom prst="roundRect">
                  <a:avLst/>
                </a:prstGeom>
                <a:solidFill>
                  <a:schemeClr val="bg2">
                    <a:lumMod val="9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srgbClr val="FFFFFF"/>
                    </a:solidFill>
                    <a:latin typeface="Calibri" panose="020F0502020204030204"/>
                  </a:endParaRPr>
                </a:p>
              </p:txBody>
            </p:sp>
            <p:grpSp>
              <p:nvGrpSpPr>
                <p:cNvPr id="69" name="Group 68">
                  <a:extLst>
                    <a:ext uri="{FF2B5EF4-FFF2-40B4-BE49-F238E27FC236}">
                      <a16:creationId xmlns:a16="http://schemas.microsoft.com/office/drawing/2014/main" id="{AC28F56B-FABA-44CF-8691-925D358A9B69}"/>
                    </a:ext>
                  </a:extLst>
                </p:cNvPr>
                <p:cNvGrpSpPr/>
                <p:nvPr/>
              </p:nvGrpSpPr>
              <p:grpSpPr>
                <a:xfrm>
                  <a:off x="2013936" y="5521525"/>
                  <a:ext cx="951730" cy="1456397"/>
                  <a:chOff x="7511206" y="3752934"/>
                  <a:chExt cx="1224495" cy="1823844"/>
                </a:xfrm>
              </p:grpSpPr>
              <p:pic>
                <p:nvPicPr>
                  <p:cNvPr id="70" name="Picture 69">
                    <a:extLst>
                      <a:ext uri="{FF2B5EF4-FFF2-40B4-BE49-F238E27FC236}">
                        <a16:creationId xmlns:a16="http://schemas.microsoft.com/office/drawing/2014/main" id="{72FA77FA-EA4F-4401-9B74-6A7D489866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53561" y="3752934"/>
                    <a:ext cx="1120879" cy="1090996"/>
                  </a:xfrm>
                  <a:prstGeom prst="rect">
                    <a:avLst/>
                  </a:prstGeom>
                </p:spPr>
              </p:pic>
              <p:sp>
                <p:nvSpPr>
                  <p:cNvPr id="71" name="TextBox 70">
                    <a:extLst>
                      <a:ext uri="{FF2B5EF4-FFF2-40B4-BE49-F238E27FC236}">
                        <a16:creationId xmlns:a16="http://schemas.microsoft.com/office/drawing/2014/main" id="{722D28D7-96CE-4D2B-87CC-1D7BD3CB0383}"/>
                      </a:ext>
                    </a:extLst>
                  </p:cNvPr>
                  <p:cNvSpPr txBox="1"/>
                  <p:nvPr/>
                </p:nvSpPr>
                <p:spPr>
                  <a:xfrm>
                    <a:off x="7511205" y="5235094"/>
                    <a:ext cx="1224495" cy="341683"/>
                  </a:xfrm>
                  <a:prstGeom prst="rect">
                    <a:avLst/>
                  </a:prstGeom>
                  <a:noFill/>
                </p:spPr>
                <p:txBody>
                  <a:bodyPr wrap="none" lIns="0" tIns="0" rIns="0" bIns="0" rtlCol="0">
                    <a:noAutofit/>
                  </a:bodyPr>
                  <a:lstStyle/>
                  <a:p>
                    <a:pPr algn="ctr" defTabSz="914377">
                      <a:lnSpc>
                        <a:spcPct val="120000"/>
                      </a:lnSpc>
                      <a:defRPr/>
                    </a:pPr>
                    <a:endParaRPr lang="en-US" sz="1200" b="1" dirty="0">
                      <a:solidFill>
                        <a:srgbClr val="0F1419"/>
                      </a:solidFill>
                      <a:latin typeface="Bernina Sans" pitchFamily="2" charset="77"/>
                      <a:ea typeface="Calibri Light" charset="0"/>
                      <a:cs typeface="Calibri Light" charset="0"/>
                    </a:endParaRPr>
                  </a:p>
                </p:txBody>
              </p:sp>
            </p:grpSp>
          </p:grpSp>
          <p:pic>
            <p:nvPicPr>
              <p:cNvPr id="72" name="Picture 6">
                <a:extLst>
                  <a:ext uri="{FF2B5EF4-FFF2-40B4-BE49-F238E27FC236}">
                    <a16:creationId xmlns:a16="http://schemas.microsoft.com/office/drawing/2014/main" id="{6DA4BB73-6AFA-4A00-AD6B-2C21E0425DB4}"/>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738615" y="6288582"/>
                <a:ext cx="316907" cy="34899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Picture 75">
              <a:extLst>
                <a:ext uri="{FF2B5EF4-FFF2-40B4-BE49-F238E27FC236}">
                  <a16:creationId xmlns:a16="http://schemas.microsoft.com/office/drawing/2014/main" id="{D2524F73-5AF9-4040-94B3-34D6B7AEFFB1}"/>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tretch>
              <a:fillRect/>
            </a:stretch>
          </p:blipFill>
          <p:spPr bwMode="auto">
            <a:xfrm>
              <a:off x="6043633" y="4846488"/>
              <a:ext cx="377943" cy="37794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9" name="Straight Arrow Connector 78">
            <a:extLst>
              <a:ext uri="{FF2B5EF4-FFF2-40B4-BE49-F238E27FC236}">
                <a16:creationId xmlns:a16="http://schemas.microsoft.com/office/drawing/2014/main" id="{5538BD79-A0BF-4BF2-A36A-4C8BA72862F7}"/>
              </a:ext>
            </a:extLst>
          </p:cNvPr>
          <p:cNvCxnSpPr>
            <a:cxnSpLocks/>
          </p:cNvCxnSpPr>
          <p:nvPr/>
        </p:nvCxnSpPr>
        <p:spPr>
          <a:xfrm>
            <a:off x="7216643" y="4799887"/>
            <a:ext cx="1627665" cy="21388"/>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8" name="Picture 77">
            <a:extLst>
              <a:ext uri="{FF2B5EF4-FFF2-40B4-BE49-F238E27FC236}">
                <a16:creationId xmlns:a16="http://schemas.microsoft.com/office/drawing/2014/main" id="{DB056682-38DE-9343-B894-1958D021AF7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01492" y="2604047"/>
            <a:ext cx="1227049" cy="657348"/>
          </a:xfrm>
          <a:prstGeom prst="rect">
            <a:avLst/>
          </a:prstGeom>
          <a:ln w="38100">
            <a:solidFill>
              <a:schemeClr val="tx1"/>
            </a:solidFill>
          </a:ln>
        </p:spPr>
      </p:pic>
      <p:sp>
        <p:nvSpPr>
          <p:cNvPr id="18" name="Rectangle 17">
            <a:extLst>
              <a:ext uri="{FF2B5EF4-FFF2-40B4-BE49-F238E27FC236}">
                <a16:creationId xmlns:a16="http://schemas.microsoft.com/office/drawing/2014/main" id="{AB4A3AF0-5F6F-3541-83D5-424CE59D5CD0}"/>
              </a:ext>
            </a:extLst>
          </p:cNvPr>
          <p:cNvSpPr/>
          <p:nvPr/>
        </p:nvSpPr>
        <p:spPr>
          <a:xfrm>
            <a:off x="5942470" y="1951921"/>
            <a:ext cx="1556836" cy="369332"/>
          </a:xfrm>
          <a:prstGeom prst="rect">
            <a:avLst/>
          </a:prstGeom>
        </p:spPr>
        <p:txBody>
          <a:bodyPr wrap="none">
            <a:spAutoFit/>
          </a:bodyPr>
          <a:lstStyle/>
          <a:p>
            <a:r>
              <a:rPr lang="de-AT" b="1" dirty="0">
                <a:solidFill>
                  <a:srgbClr val="0F1419"/>
                </a:solidFill>
                <a:latin typeface="Bernina Sans" pitchFamily="2" charset="77"/>
                <a:ea typeface="Calibri Light" charset="0"/>
                <a:cs typeface="Calibri Light" charset="0"/>
              </a:rPr>
              <a:t>SampleApp</a:t>
            </a:r>
            <a:endParaRPr lang="en-US" dirty="0"/>
          </a:p>
        </p:txBody>
      </p:sp>
      <p:pic>
        <p:nvPicPr>
          <p:cNvPr id="20" name="Picture 19">
            <a:extLst>
              <a:ext uri="{FF2B5EF4-FFF2-40B4-BE49-F238E27FC236}">
                <a16:creationId xmlns:a16="http://schemas.microsoft.com/office/drawing/2014/main" id="{9F5A76DC-1894-8B46-90E9-4F0E224C9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9976" y="5523708"/>
            <a:ext cx="471275" cy="471275"/>
          </a:xfrm>
          <a:prstGeom prst="rect">
            <a:avLst/>
          </a:prstGeom>
        </p:spPr>
      </p:pic>
      <p:sp>
        <p:nvSpPr>
          <p:cNvPr id="82" name="TextBox 81">
            <a:extLst>
              <a:ext uri="{FF2B5EF4-FFF2-40B4-BE49-F238E27FC236}">
                <a16:creationId xmlns:a16="http://schemas.microsoft.com/office/drawing/2014/main" id="{7A60C6BD-AE92-F64E-8C48-618D732998D5}"/>
              </a:ext>
            </a:extLst>
          </p:cNvPr>
          <p:cNvSpPr txBox="1"/>
          <p:nvPr/>
        </p:nvSpPr>
        <p:spPr>
          <a:xfrm>
            <a:off x="8590657" y="3223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#1 Create Dynatrace Tenant</a:t>
            </a:r>
          </a:p>
        </p:txBody>
      </p:sp>
      <p:cxnSp>
        <p:nvCxnSpPr>
          <p:cNvPr id="87" name="Straight Arrow Connector 86">
            <a:extLst>
              <a:ext uri="{FF2B5EF4-FFF2-40B4-BE49-F238E27FC236}">
                <a16:creationId xmlns:a16="http://schemas.microsoft.com/office/drawing/2014/main" id="{1E7455D5-0AE9-724B-BF68-BC244E218795}"/>
              </a:ext>
            </a:extLst>
          </p:cNvPr>
          <p:cNvCxnSpPr>
            <a:cxnSpLocks/>
          </p:cNvCxnSpPr>
          <p:nvPr/>
        </p:nvCxnSpPr>
        <p:spPr>
          <a:xfrm>
            <a:off x="6615018" y="3525057"/>
            <a:ext cx="1" cy="334433"/>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21C7378-4192-42B2-99F5-FFBE0A85D6F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969415" y="4426825"/>
            <a:ext cx="444863" cy="615595"/>
          </a:xfrm>
          <a:prstGeom prst="rect">
            <a:avLst/>
          </a:prstGeom>
        </p:spPr>
      </p:pic>
      <p:sp>
        <p:nvSpPr>
          <p:cNvPr id="65" name="TextBox 64">
            <a:extLst>
              <a:ext uri="{FF2B5EF4-FFF2-40B4-BE49-F238E27FC236}">
                <a16:creationId xmlns:a16="http://schemas.microsoft.com/office/drawing/2014/main" id="{A7FA0959-3FB8-4D35-8433-B4533C6F3EB5}"/>
              </a:ext>
            </a:extLst>
          </p:cNvPr>
          <p:cNvSpPr txBox="1"/>
          <p:nvPr/>
        </p:nvSpPr>
        <p:spPr>
          <a:xfrm>
            <a:off x="1401434" y="3627019"/>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#3 Deploy Jenkins</a:t>
            </a:r>
          </a:p>
        </p:txBody>
      </p:sp>
      <p:grpSp>
        <p:nvGrpSpPr>
          <p:cNvPr id="5" name="Group 4">
            <a:extLst>
              <a:ext uri="{FF2B5EF4-FFF2-40B4-BE49-F238E27FC236}">
                <a16:creationId xmlns:a16="http://schemas.microsoft.com/office/drawing/2014/main" id="{EA46401C-654B-42D3-A86C-DF70AF374C28}"/>
              </a:ext>
            </a:extLst>
          </p:cNvPr>
          <p:cNvGrpSpPr/>
          <p:nvPr/>
        </p:nvGrpSpPr>
        <p:grpSpPr>
          <a:xfrm>
            <a:off x="8911877" y="5448164"/>
            <a:ext cx="785151" cy="909961"/>
            <a:chOff x="8911877" y="5448164"/>
            <a:chExt cx="785151" cy="909961"/>
          </a:xfrm>
        </p:grpSpPr>
        <p:pic>
          <p:nvPicPr>
            <p:cNvPr id="2050" name="Picture 2" descr="Image result for ansible tower logo">
              <a:extLst>
                <a:ext uri="{FF2B5EF4-FFF2-40B4-BE49-F238E27FC236}">
                  <a16:creationId xmlns:a16="http://schemas.microsoft.com/office/drawing/2014/main" id="{FE1617B9-C14C-4B23-94B2-0CEA96257F2A}"/>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62841"/>
            <a:stretch/>
          </p:blipFill>
          <p:spPr bwMode="auto">
            <a:xfrm>
              <a:off x="8948796" y="5448164"/>
              <a:ext cx="612912" cy="610289"/>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7CACAC86-4845-4B2E-BFE0-F0433224ACA3}"/>
                </a:ext>
              </a:extLst>
            </p:cNvPr>
            <p:cNvSpPr txBox="1"/>
            <p:nvPr/>
          </p:nvSpPr>
          <p:spPr>
            <a:xfrm>
              <a:off x="8911877" y="6118582"/>
              <a:ext cx="785151" cy="239543"/>
            </a:xfrm>
            <a:prstGeom prst="rect">
              <a:avLst/>
            </a:prstGeom>
            <a:noFill/>
          </p:spPr>
          <p:txBody>
            <a:bodyPr wrap="none" lIns="0" tIns="0" rIns="0" bIns="0" rtlCol="0">
              <a:normAutofit/>
            </a:bodyPr>
            <a:lstStyle/>
            <a:p>
              <a:pPr algn="ctr" defTabSz="914377">
                <a:lnSpc>
                  <a:spcPct val="120000"/>
                </a:lnSpc>
                <a:defRPr/>
              </a:pPr>
              <a:r>
                <a:rPr lang="en-US" sz="1051" b="1" dirty="0">
                  <a:solidFill>
                    <a:srgbClr val="0F1419"/>
                  </a:solidFill>
                  <a:latin typeface="Bernina Sans" pitchFamily="2" charset="77"/>
                  <a:ea typeface="Calibri Light" charset="0"/>
                  <a:cs typeface="Calibri Light" charset="0"/>
                </a:rPr>
                <a:t>Ansible Tower </a:t>
              </a:r>
            </a:p>
          </p:txBody>
        </p:sp>
      </p:grpSp>
      <p:cxnSp>
        <p:nvCxnSpPr>
          <p:cNvPr id="45" name="Straight Arrow Connector 44">
            <a:extLst>
              <a:ext uri="{FF2B5EF4-FFF2-40B4-BE49-F238E27FC236}">
                <a16:creationId xmlns:a16="http://schemas.microsoft.com/office/drawing/2014/main" id="{B491870F-329E-4293-A3C7-277318E954B8}"/>
              </a:ext>
            </a:extLst>
          </p:cNvPr>
          <p:cNvCxnSpPr>
            <a:cxnSpLocks/>
          </p:cNvCxnSpPr>
          <p:nvPr/>
        </p:nvCxnSpPr>
        <p:spPr>
          <a:xfrm>
            <a:off x="7192466" y="5014847"/>
            <a:ext cx="1698793" cy="724982"/>
          </a:xfrm>
          <a:prstGeom prst="straightConnector1">
            <a:avLst/>
          </a:prstGeom>
          <a:ln w="6350">
            <a:solidFill>
              <a:schemeClr val="accent5"/>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74D40044-F161-4C5A-830F-480E6969FE59}"/>
              </a:ext>
            </a:extLst>
          </p:cNvPr>
          <p:cNvSpPr txBox="1"/>
          <p:nvPr/>
        </p:nvSpPr>
        <p:spPr>
          <a:xfrm>
            <a:off x="1393258" y="3870776"/>
            <a:ext cx="1427593" cy="272845"/>
          </a:xfrm>
          <a:prstGeom prst="rect">
            <a:avLst/>
          </a:prstGeom>
          <a:noFill/>
        </p:spPr>
        <p:txBody>
          <a:bodyPr wrap="none" lIns="0" tIns="0" rIns="0" bIns="0" rtlCol="0">
            <a:normAutofit/>
          </a:bodyPr>
          <a:lstStyle/>
          <a:p>
            <a:pPr algn="ctr" defTabSz="914377">
              <a:lnSpc>
                <a:spcPct val="120000"/>
              </a:lnSpc>
              <a:defRPr/>
            </a:pPr>
            <a:r>
              <a:rPr lang="en-US" sz="1000" b="1" dirty="0">
                <a:solidFill>
                  <a:schemeClr val="accent5"/>
                </a:solidFill>
                <a:latin typeface="Bernina Sans" pitchFamily="2" charset="77"/>
                <a:ea typeface="Calibri Light" charset="0"/>
                <a:cs typeface="Calibri Light" charset="0"/>
              </a:rPr>
              <a:t>#4 Deploy Ansible Tower</a:t>
            </a:r>
          </a:p>
        </p:txBody>
      </p:sp>
    </p:spTree>
    <p:extLst>
      <p:ext uri="{BB962C8B-B14F-4D97-AF65-F5344CB8AC3E}">
        <p14:creationId xmlns:p14="http://schemas.microsoft.com/office/powerpoint/2010/main" val="81468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5" grpId="0"/>
      <p:bldP spid="26" grpId="0"/>
      <p:bldP spid="3" grpId="0" animBg="1"/>
      <p:bldP spid="58" grpId="0"/>
      <p:bldP spid="18" grpId="0"/>
      <p:bldP spid="82" grpId="0"/>
      <p:bldP spid="65" grpId="0"/>
      <p:bldP spid="4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4E52D-F54C-421C-84FC-4B99902A0847}"/>
              </a:ext>
            </a:extLst>
          </p:cNvPr>
          <p:cNvSpPr>
            <a:spLocks noGrp="1"/>
          </p:cNvSpPr>
          <p:nvPr>
            <p:ph type="title"/>
          </p:nvPr>
        </p:nvSpPr>
        <p:spPr/>
        <p:txBody>
          <a:bodyPr/>
          <a:lstStyle/>
          <a:p>
            <a:r>
              <a:rPr lang="en-US" dirty="0"/>
              <a:t>Install Jenkins Plugin</a:t>
            </a:r>
          </a:p>
        </p:txBody>
      </p:sp>
      <p:sp>
        <p:nvSpPr>
          <p:cNvPr id="3" name="Text Placeholder 2">
            <a:extLst>
              <a:ext uri="{FF2B5EF4-FFF2-40B4-BE49-F238E27FC236}">
                <a16:creationId xmlns:a16="http://schemas.microsoft.com/office/drawing/2014/main" id="{5124BBAB-36E2-4881-97A0-05EE312AF75B}"/>
              </a:ext>
            </a:extLst>
          </p:cNvPr>
          <p:cNvSpPr>
            <a:spLocks noGrp="1"/>
          </p:cNvSpPr>
          <p:nvPr>
            <p:ph type="body" sz="quarter" idx="10"/>
          </p:nvPr>
        </p:nvSpPr>
        <p:spPr/>
        <p:txBody>
          <a:bodyPr/>
          <a:lstStyle/>
          <a:p>
            <a:r>
              <a:rPr lang="en-US" dirty="0"/>
              <a:t>Navigate to </a:t>
            </a:r>
            <a:r>
              <a:rPr lang="en-US" b="1" dirty="0"/>
              <a:t>Manage Jenkins </a:t>
            </a:r>
            <a:r>
              <a:rPr lang="en-US" dirty="0"/>
              <a:t>-&gt; </a:t>
            </a:r>
            <a:r>
              <a:rPr lang="en-US" b="1" dirty="0"/>
              <a:t>Manage Plugins </a:t>
            </a:r>
            <a:r>
              <a:rPr lang="en-US" dirty="0"/>
              <a:t>page and switch to the Available tab. Search for the "Dynatrace" keyword, select the 3 options below and click “Install without restart”.</a:t>
            </a:r>
          </a:p>
        </p:txBody>
      </p:sp>
      <p:pic>
        <p:nvPicPr>
          <p:cNvPr id="4" name="Picture 3">
            <a:extLst>
              <a:ext uri="{FF2B5EF4-FFF2-40B4-BE49-F238E27FC236}">
                <a16:creationId xmlns:a16="http://schemas.microsoft.com/office/drawing/2014/main" id="{AE4282C3-EF64-418F-B5DD-342A1AAA5E5C}"/>
              </a:ext>
            </a:extLst>
          </p:cNvPr>
          <p:cNvPicPr>
            <a:picLocks noChangeAspect="1"/>
          </p:cNvPicPr>
          <p:nvPr/>
        </p:nvPicPr>
        <p:blipFill>
          <a:blip r:embed="rId2"/>
          <a:stretch>
            <a:fillRect/>
          </a:stretch>
        </p:blipFill>
        <p:spPr>
          <a:xfrm>
            <a:off x="0" y="2579589"/>
            <a:ext cx="12192000" cy="3225899"/>
          </a:xfrm>
          <a:prstGeom prst="rect">
            <a:avLst/>
          </a:prstGeom>
          <a:ln>
            <a:solidFill>
              <a:schemeClr val="tx1"/>
            </a:solidFill>
          </a:ln>
        </p:spPr>
      </p:pic>
    </p:spTree>
    <p:extLst>
      <p:ext uri="{BB962C8B-B14F-4D97-AF65-F5344CB8AC3E}">
        <p14:creationId xmlns:p14="http://schemas.microsoft.com/office/powerpoint/2010/main" val="735104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D9129-D999-4929-BB65-ED0A905C6EDF}"/>
              </a:ext>
            </a:extLst>
          </p:cNvPr>
          <p:cNvSpPr>
            <a:spLocks noGrp="1"/>
          </p:cNvSpPr>
          <p:nvPr>
            <p:ph type="title"/>
          </p:nvPr>
        </p:nvSpPr>
        <p:spPr/>
        <p:txBody>
          <a:bodyPr/>
          <a:lstStyle/>
          <a:p>
            <a:r>
              <a:rPr lang="en-US" dirty="0"/>
              <a:t>Dynatrace API</a:t>
            </a:r>
          </a:p>
        </p:txBody>
      </p:sp>
      <p:sp>
        <p:nvSpPr>
          <p:cNvPr id="3" name="Text Placeholder 2">
            <a:extLst>
              <a:ext uri="{FF2B5EF4-FFF2-40B4-BE49-F238E27FC236}">
                <a16:creationId xmlns:a16="http://schemas.microsoft.com/office/drawing/2014/main" id="{03D3B5AA-2DDE-4FEA-AD12-4529D916D179}"/>
              </a:ext>
            </a:extLst>
          </p:cNvPr>
          <p:cNvSpPr>
            <a:spLocks noGrp="1"/>
          </p:cNvSpPr>
          <p:nvPr>
            <p:ph type="body" sz="quarter" idx="10"/>
          </p:nvPr>
        </p:nvSpPr>
        <p:spPr/>
        <p:txBody>
          <a:bodyPr/>
          <a:lstStyle/>
          <a:p>
            <a:r>
              <a:rPr lang="en-US" dirty="0"/>
              <a:t>A Dynatrace API Token is needed for the Integration (Settings -&gt; Integration -&gt; Dynatrace API)</a:t>
            </a:r>
          </a:p>
          <a:p>
            <a:pPr lvl="1"/>
            <a:r>
              <a:rPr lang="en-US" dirty="0"/>
              <a:t>Only need the default top 3 permissions (This can be the same API Token as created in earlier steps)</a:t>
            </a:r>
          </a:p>
          <a:p>
            <a:endParaRPr lang="en-US" dirty="0"/>
          </a:p>
          <a:p>
            <a:endParaRPr lang="en-US" dirty="0"/>
          </a:p>
        </p:txBody>
      </p:sp>
      <p:pic>
        <p:nvPicPr>
          <p:cNvPr id="2050" name="Picture 2" descr="Dynatrace API Token">
            <a:extLst>
              <a:ext uri="{FF2B5EF4-FFF2-40B4-BE49-F238E27FC236}">
                <a16:creationId xmlns:a16="http://schemas.microsoft.com/office/drawing/2014/main" id="{38D27CD2-667F-4614-B38B-4AAADEF6C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4972" y="2477119"/>
            <a:ext cx="7021429" cy="3699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180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3ED6-E363-4F6D-9F22-3FACEB31B751}"/>
              </a:ext>
            </a:extLst>
          </p:cNvPr>
          <p:cNvSpPr>
            <a:spLocks noGrp="1"/>
          </p:cNvSpPr>
          <p:nvPr>
            <p:ph type="title"/>
          </p:nvPr>
        </p:nvSpPr>
        <p:spPr/>
        <p:txBody>
          <a:bodyPr/>
          <a:lstStyle/>
          <a:p>
            <a:r>
              <a:rPr lang="en-US" dirty="0"/>
              <a:t>Jenkins Configuration</a:t>
            </a:r>
          </a:p>
        </p:txBody>
      </p:sp>
      <p:sp>
        <p:nvSpPr>
          <p:cNvPr id="3" name="Text Placeholder 2">
            <a:extLst>
              <a:ext uri="{FF2B5EF4-FFF2-40B4-BE49-F238E27FC236}">
                <a16:creationId xmlns:a16="http://schemas.microsoft.com/office/drawing/2014/main" id="{E3820F55-3503-4B18-AE35-8921849EBB72}"/>
              </a:ext>
            </a:extLst>
          </p:cNvPr>
          <p:cNvSpPr>
            <a:spLocks noGrp="1"/>
          </p:cNvSpPr>
          <p:nvPr>
            <p:ph type="body" sz="quarter" idx="10"/>
          </p:nvPr>
        </p:nvSpPr>
        <p:spPr>
          <a:xfrm>
            <a:off x="0" y="1171575"/>
            <a:ext cx="12192000" cy="4652963"/>
          </a:xfrm>
        </p:spPr>
        <p:txBody>
          <a:bodyPr/>
          <a:lstStyle/>
          <a:p>
            <a:r>
              <a:rPr lang="en-US" dirty="0"/>
              <a:t>Navigate to Manage Jenkins -&gt; Configure System -&gt; Performance Signature: Dynatrace SaaS/Managed</a:t>
            </a:r>
          </a:p>
          <a:p>
            <a:r>
              <a:rPr lang="en-US" dirty="0"/>
              <a:t>Enter name of the </a:t>
            </a:r>
          </a:p>
          <a:p>
            <a:pPr lvl="1"/>
            <a:r>
              <a:rPr lang="en-US" dirty="0"/>
              <a:t>Server (ex. Dynatrace Server)</a:t>
            </a:r>
          </a:p>
          <a:p>
            <a:pPr lvl="1"/>
            <a:r>
              <a:rPr lang="en-US" dirty="0"/>
              <a:t>Your Tenant URL (</a:t>
            </a:r>
            <a:r>
              <a:rPr lang="en-US" dirty="0">
                <a:hlinkClick r:id="rId2"/>
              </a:rPr>
              <a:t>https://xxxxxxxx.live.dynatrace.com</a:t>
            </a:r>
            <a:r>
              <a:rPr lang="en-US" dirty="0"/>
              <a:t>) – SaaS, (</a:t>
            </a:r>
            <a:r>
              <a:rPr lang="en-US" dirty="0">
                <a:hlinkClick r:id="rId3"/>
              </a:rPr>
              <a:t>https://asdfa.Dynatrace-managed.com/e/asdfafa</a:t>
            </a:r>
            <a:r>
              <a:rPr lang="en-US" dirty="0"/>
              <a:t>) - Managed</a:t>
            </a:r>
          </a:p>
          <a:p>
            <a:pPr lvl="1"/>
            <a:r>
              <a:rPr lang="en-US" dirty="0"/>
              <a:t>API Token</a:t>
            </a:r>
          </a:p>
          <a:p>
            <a:pPr lvl="1"/>
            <a:r>
              <a:rPr lang="en-US" dirty="0"/>
              <a:t>Note: You many need to Save and exit this screen and come back for the “Add” dropdown to works, thanks to a bug in Jenkins</a:t>
            </a:r>
          </a:p>
          <a:p>
            <a:r>
              <a:rPr lang="en-US" dirty="0"/>
              <a:t>Test the Connection and Save</a:t>
            </a:r>
          </a:p>
          <a:p>
            <a:pPr lvl="1"/>
            <a:endParaRPr lang="en-US" dirty="0"/>
          </a:p>
        </p:txBody>
      </p:sp>
      <p:pic>
        <p:nvPicPr>
          <p:cNvPr id="3074" name="Picture 2" descr="global settings">
            <a:extLst>
              <a:ext uri="{FF2B5EF4-FFF2-40B4-BE49-F238E27FC236}">
                <a16:creationId xmlns:a16="http://schemas.microsoft.com/office/drawing/2014/main" id="{4B44B957-E241-4912-9C44-4710870135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006"/>
          <a:stretch/>
        </p:blipFill>
        <p:spPr bwMode="auto">
          <a:xfrm>
            <a:off x="717884" y="4445844"/>
            <a:ext cx="10635916" cy="24121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85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14517-E96C-48D5-9A7C-C9907AAA5B5A}"/>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C24F599C-49A2-4061-B1C2-9C98FD8CCA7E}"/>
              </a:ext>
            </a:extLst>
          </p:cNvPr>
          <p:cNvSpPr>
            <a:spLocks noGrp="1"/>
          </p:cNvSpPr>
          <p:nvPr>
            <p:ph type="body" sz="quarter" idx="10"/>
          </p:nvPr>
        </p:nvSpPr>
        <p:spPr/>
        <p:txBody>
          <a:bodyPr/>
          <a:lstStyle/>
          <a:p>
            <a:r>
              <a:rPr lang="en-US" dirty="0"/>
              <a:t>There are three main events we will be adding to our Deployment Pipeline:</a:t>
            </a:r>
          </a:p>
          <a:p>
            <a:pPr marL="0" indent="0">
              <a:buNone/>
            </a:pPr>
            <a:endParaRPr lang="en-US" dirty="0"/>
          </a:p>
          <a:p>
            <a:pPr lvl="1"/>
            <a:r>
              <a:rPr lang="en-US" dirty="0" err="1"/>
              <a:t>createDynatraceDeploymentEvent</a:t>
            </a:r>
            <a:r>
              <a:rPr lang="en-US" dirty="0"/>
              <a:t> – Sends the Deployment Event to Dynatrace</a:t>
            </a:r>
          </a:p>
          <a:p>
            <a:pPr lvl="1"/>
            <a:endParaRPr lang="en-US" dirty="0"/>
          </a:p>
          <a:p>
            <a:pPr lvl="1"/>
            <a:r>
              <a:rPr lang="en-US" dirty="0" err="1"/>
              <a:t>recordDynatrace</a:t>
            </a:r>
            <a:r>
              <a:rPr lang="en-US" dirty="0"/>
              <a:t> Session – Sets start/end time for when Perf Test beings</a:t>
            </a:r>
          </a:p>
          <a:p>
            <a:pPr lvl="1"/>
            <a:endParaRPr lang="en-US" dirty="0"/>
          </a:p>
          <a:p>
            <a:pPr lvl="1"/>
            <a:r>
              <a:rPr lang="en-US" dirty="0" err="1"/>
              <a:t>perfSigDynatraceReports</a:t>
            </a:r>
            <a:r>
              <a:rPr lang="en-US" dirty="0"/>
              <a:t> – Queries all the metrics during the perf test timeframe and compares against the spec file.  If metrics violate the spec file, the pipeline stage is failed</a:t>
            </a:r>
          </a:p>
          <a:p>
            <a:pPr lvl="1"/>
            <a:endParaRPr lang="en-US" dirty="0"/>
          </a:p>
        </p:txBody>
      </p:sp>
    </p:spTree>
    <p:extLst>
      <p:ext uri="{BB962C8B-B14F-4D97-AF65-F5344CB8AC3E}">
        <p14:creationId xmlns:p14="http://schemas.microsoft.com/office/powerpoint/2010/main" val="3321530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3503-EF48-4655-99E8-D228DAE185D9}"/>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DDB53178-9C6B-427B-801C-970A75DFA828}"/>
              </a:ext>
            </a:extLst>
          </p:cNvPr>
          <p:cNvSpPr>
            <a:spLocks noGrp="1"/>
          </p:cNvSpPr>
          <p:nvPr>
            <p:ph type="body" sz="quarter" idx="10"/>
          </p:nvPr>
        </p:nvSpPr>
        <p:spPr/>
        <p:txBody>
          <a:bodyPr/>
          <a:lstStyle/>
          <a:p>
            <a:r>
              <a:rPr lang="en-US" dirty="0"/>
              <a:t>In the </a:t>
            </a:r>
            <a:r>
              <a:rPr lang="en-US" dirty="0" err="1"/>
              <a:t>DeploySockShop</a:t>
            </a:r>
            <a:r>
              <a:rPr lang="en-US" dirty="0"/>
              <a:t> pipeline, click “Configure” and scroll down to the Pipeline script</a:t>
            </a:r>
          </a:p>
        </p:txBody>
      </p:sp>
      <p:pic>
        <p:nvPicPr>
          <p:cNvPr id="4" name="Picture 3">
            <a:extLst>
              <a:ext uri="{FF2B5EF4-FFF2-40B4-BE49-F238E27FC236}">
                <a16:creationId xmlns:a16="http://schemas.microsoft.com/office/drawing/2014/main" id="{0DC91414-F2BC-475F-B537-40CEAD8F4C6B}"/>
              </a:ext>
            </a:extLst>
          </p:cNvPr>
          <p:cNvPicPr>
            <a:picLocks noChangeAspect="1"/>
          </p:cNvPicPr>
          <p:nvPr/>
        </p:nvPicPr>
        <p:blipFill>
          <a:blip r:embed="rId2"/>
          <a:stretch>
            <a:fillRect/>
          </a:stretch>
        </p:blipFill>
        <p:spPr>
          <a:xfrm>
            <a:off x="0" y="2442787"/>
            <a:ext cx="12192000" cy="3734176"/>
          </a:xfrm>
          <a:prstGeom prst="rect">
            <a:avLst/>
          </a:prstGeom>
        </p:spPr>
      </p:pic>
    </p:spTree>
    <p:extLst>
      <p:ext uri="{BB962C8B-B14F-4D97-AF65-F5344CB8AC3E}">
        <p14:creationId xmlns:p14="http://schemas.microsoft.com/office/powerpoint/2010/main" val="2937661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Deployment Events</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p:txBody>
          <a:bodyPr/>
          <a:lstStyle/>
          <a:p>
            <a:r>
              <a:rPr lang="en-US" dirty="0"/>
              <a:t>First we want to add a Deployment Event to our Pipeline so every time we deploy our build to staging, Dynatrace will know about it</a:t>
            </a:r>
          </a:p>
        </p:txBody>
      </p:sp>
      <p:grpSp>
        <p:nvGrpSpPr>
          <p:cNvPr id="6" name="Group 5">
            <a:extLst>
              <a:ext uri="{FF2B5EF4-FFF2-40B4-BE49-F238E27FC236}">
                <a16:creationId xmlns:a16="http://schemas.microsoft.com/office/drawing/2014/main" id="{449B5C8B-3056-4926-950E-DA4B6FD779F5}"/>
              </a:ext>
            </a:extLst>
          </p:cNvPr>
          <p:cNvGrpSpPr/>
          <p:nvPr/>
        </p:nvGrpSpPr>
        <p:grpSpPr>
          <a:xfrm>
            <a:off x="2211953" y="2318542"/>
            <a:ext cx="7768093" cy="4162425"/>
            <a:chOff x="2211953" y="2318542"/>
            <a:chExt cx="7768093" cy="4162425"/>
          </a:xfrm>
        </p:grpSpPr>
        <p:pic>
          <p:nvPicPr>
            <p:cNvPr id="4" name="Picture 3">
              <a:extLst>
                <a:ext uri="{FF2B5EF4-FFF2-40B4-BE49-F238E27FC236}">
                  <a16:creationId xmlns:a16="http://schemas.microsoft.com/office/drawing/2014/main" id="{79A42739-17D6-4303-A3B4-DD371BB1A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1953" y="2318542"/>
              <a:ext cx="7768093" cy="4162425"/>
            </a:xfrm>
            <a:prstGeom prst="rect">
              <a:avLst/>
            </a:prstGeom>
            <a:ln>
              <a:solidFill>
                <a:schemeClr val="tx1"/>
              </a:solidFill>
            </a:ln>
          </p:spPr>
        </p:pic>
        <p:sp>
          <p:nvSpPr>
            <p:cNvPr id="5" name="Rectangle 4">
              <a:extLst>
                <a:ext uri="{FF2B5EF4-FFF2-40B4-BE49-F238E27FC236}">
                  <a16:creationId xmlns:a16="http://schemas.microsoft.com/office/drawing/2014/main" id="{4684A4CC-270F-4938-835F-4CD864615281}"/>
                </a:ext>
              </a:extLst>
            </p:cNvPr>
            <p:cNvSpPr/>
            <p:nvPr/>
          </p:nvSpPr>
          <p:spPr>
            <a:xfrm>
              <a:off x="3629025" y="2943225"/>
              <a:ext cx="5438775" cy="990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63690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Record Perf Test</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Next we want to wrap our </a:t>
            </a:r>
            <a:r>
              <a:rPr lang="en-US" dirty="0" err="1"/>
              <a:t>Loadtest</a:t>
            </a:r>
            <a:r>
              <a:rPr lang="en-US" dirty="0"/>
              <a:t> stage with the </a:t>
            </a:r>
            <a:r>
              <a:rPr lang="en-US" dirty="0" err="1"/>
              <a:t>recordDynatraceSession</a:t>
            </a:r>
            <a:r>
              <a:rPr lang="en-US" dirty="0"/>
              <a:t> function, so we know when tests start and stop</a:t>
            </a:r>
          </a:p>
        </p:txBody>
      </p:sp>
      <p:grpSp>
        <p:nvGrpSpPr>
          <p:cNvPr id="14" name="Group 13">
            <a:extLst>
              <a:ext uri="{FF2B5EF4-FFF2-40B4-BE49-F238E27FC236}">
                <a16:creationId xmlns:a16="http://schemas.microsoft.com/office/drawing/2014/main" id="{EF4BAFB0-EC9B-4F37-A8C9-4E566246E74E}"/>
              </a:ext>
            </a:extLst>
          </p:cNvPr>
          <p:cNvGrpSpPr/>
          <p:nvPr/>
        </p:nvGrpSpPr>
        <p:grpSpPr>
          <a:xfrm>
            <a:off x="3268378" y="2026288"/>
            <a:ext cx="5655242" cy="4665025"/>
            <a:chOff x="3268378" y="2026288"/>
            <a:chExt cx="5655242" cy="4665025"/>
          </a:xfrm>
        </p:grpSpPr>
        <p:pic>
          <p:nvPicPr>
            <p:cNvPr id="12" name="Picture 11">
              <a:extLst>
                <a:ext uri="{FF2B5EF4-FFF2-40B4-BE49-F238E27FC236}">
                  <a16:creationId xmlns:a16="http://schemas.microsoft.com/office/drawing/2014/main" id="{2918D8D2-5C1F-4317-90A1-7B6B96115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8378" y="2026288"/>
              <a:ext cx="5655242" cy="4665025"/>
            </a:xfrm>
            <a:prstGeom prst="rect">
              <a:avLst/>
            </a:prstGeom>
            <a:ln>
              <a:solidFill>
                <a:schemeClr val="tx1"/>
              </a:solidFill>
            </a:ln>
          </p:spPr>
        </p:pic>
        <p:sp>
          <p:nvSpPr>
            <p:cNvPr id="13" name="Rectangle 12">
              <a:extLst>
                <a:ext uri="{FF2B5EF4-FFF2-40B4-BE49-F238E27FC236}">
                  <a16:creationId xmlns:a16="http://schemas.microsoft.com/office/drawing/2014/main" id="{2932AE00-EB15-4CBE-8A8F-CEBEEC0E164B}"/>
                </a:ext>
              </a:extLst>
            </p:cNvPr>
            <p:cNvSpPr/>
            <p:nvPr/>
          </p:nvSpPr>
          <p:spPr>
            <a:xfrm>
              <a:off x="4467225" y="3876675"/>
              <a:ext cx="4456395" cy="7239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261613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 – Compare results to </a:t>
            </a:r>
            <a:r>
              <a:rPr lang="en-US" dirty="0" err="1"/>
              <a:t>monspec</a:t>
            </a:r>
            <a:endParaRPr lang="en-US" dirty="0"/>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After the load test is completed, we want to validate the test against our </a:t>
            </a:r>
            <a:r>
              <a:rPr lang="en-US" dirty="0" err="1"/>
              <a:t>monspec</a:t>
            </a:r>
            <a:r>
              <a:rPr lang="en-US" dirty="0"/>
              <a:t> file (see next slide), to determine if our build meets quality or not</a:t>
            </a:r>
          </a:p>
          <a:p>
            <a:r>
              <a:rPr lang="en-US" dirty="0"/>
              <a:t>Add the below stage (“Dynatrace Quality Gate”) to the very end of our pipeline</a:t>
            </a:r>
          </a:p>
        </p:txBody>
      </p:sp>
      <p:pic>
        <p:nvPicPr>
          <p:cNvPr id="4" name="Picture 3">
            <a:extLst>
              <a:ext uri="{FF2B5EF4-FFF2-40B4-BE49-F238E27FC236}">
                <a16:creationId xmlns:a16="http://schemas.microsoft.com/office/drawing/2014/main" id="{7019F92D-6335-44F4-B02D-424344B8FADE}"/>
              </a:ext>
            </a:extLst>
          </p:cNvPr>
          <p:cNvPicPr>
            <a:picLocks noChangeAspect="1"/>
          </p:cNvPicPr>
          <p:nvPr/>
        </p:nvPicPr>
        <p:blipFill>
          <a:blip r:embed="rId2"/>
          <a:stretch>
            <a:fillRect/>
          </a:stretch>
        </p:blipFill>
        <p:spPr>
          <a:xfrm>
            <a:off x="1700212" y="3698081"/>
            <a:ext cx="8791575" cy="1276350"/>
          </a:xfrm>
          <a:prstGeom prst="rect">
            <a:avLst/>
          </a:prstGeom>
          <a:ln>
            <a:solidFill>
              <a:schemeClr val="tx1"/>
            </a:solidFill>
          </a:ln>
        </p:spPr>
      </p:pic>
    </p:spTree>
    <p:extLst>
      <p:ext uri="{BB962C8B-B14F-4D97-AF65-F5344CB8AC3E}">
        <p14:creationId xmlns:p14="http://schemas.microsoft.com/office/powerpoint/2010/main" val="911495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1B02E-1C18-4614-983A-86E1F50E8554}"/>
              </a:ext>
            </a:extLst>
          </p:cNvPr>
          <p:cNvSpPr>
            <a:spLocks noGrp="1"/>
          </p:cNvSpPr>
          <p:nvPr>
            <p:ph type="title"/>
          </p:nvPr>
        </p:nvSpPr>
        <p:spPr/>
        <p:txBody>
          <a:bodyPr/>
          <a:lstStyle/>
          <a:p>
            <a:r>
              <a:rPr lang="en-US" dirty="0"/>
              <a:t>Sample </a:t>
            </a:r>
            <a:r>
              <a:rPr lang="en-US" dirty="0" err="1"/>
              <a:t>Monspec</a:t>
            </a:r>
            <a:r>
              <a:rPr lang="en-US" dirty="0"/>
              <a:t> File</a:t>
            </a:r>
          </a:p>
        </p:txBody>
      </p:sp>
      <p:sp>
        <p:nvSpPr>
          <p:cNvPr id="3" name="Text Placeholder 2">
            <a:extLst>
              <a:ext uri="{FF2B5EF4-FFF2-40B4-BE49-F238E27FC236}">
                <a16:creationId xmlns:a16="http://schemas.microsoft.com/office/drawing/2014/main" id="{739E3B7A-02BF-45BE-B739-85D55D90D219}"/>
              </a:ext>
            </a:extLst>
          </p:cNvPr>
          <p:cNvSpPr>
            <a:spLocks noGrp="1"/>
          </p:cNvSpPr>
          <p:nvPr>
            <p:ph type="body" sz="quarter" idx="10"/>
          </p:nvPr>
        </p:nvSpPr>
        <p:spPr>
          <a:xfrm>
            <a:off x="838200" y="1524000"/>
            <a:ext cx="10515600" cy="4652963"/>
          </a:xfrm>
        </p:spPr>
        <p:txBody>
          <a:bodyPr>
            <a:normAutofit fontScale="85000" lnSpcReduction="20000"/>
          </a:bodyPr>
          <a:lstStyle/>
          <a:p>
            <a:pPr marL="0" indent="0">
              <a:buNone/>
            </a:pP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spec_version</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"2.0"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"timeseries"</a:t>
            </a: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timeseriesId</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t>
            </a:r>
            <a:r>
              <a:rPr lang="en-US" dirty="0" err="1">
                <a:solidFill>
                  <a:srgbClr val="267F99"/>
                </a:solidFill>
                <a:latin typeface="Consolas" panose="020B0609020204030204" pitchFamily="49" charset="0"/>
              </a:rPr>
              <a:t>com.dynatrace.builtin:service.responsetime</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"aggregation"</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"avg"</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"tags"</a:t>
            </a:r>
            <a:r>
              <a:rPr lang="en-US" dirty="0">
                <a:solidFill>
                  <a:srgbClr val="000000"/>
                </a:solidFill>
                <a:latin typeface="Consolas" panose="020B0609020204030204" pitchFamily="49" charset="0"/>
              </a:rPr>
              <a:t>: </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app:carts</a:t>
            </a:r>
            <a:r>
              <a:rPr lang="en-US" dirty="0">
                <a:solidFill>
                  <a:srgbClr val="267F99"/>
                </a:solidFill>
                <a:latin typeface="Consolas" panose="020B0609020204030204" pitchFamily="49" charset="0"/>
              </a:rPr>
              <a:t>,[Kubernetes]</a:t>
            </a:r>
            <a:r>
              <a:rPr lang="en-US" dirty="0" err="1">
                <a:solidFill>
                  <a:srgbClr val="267F99"/>
                </a:solidFill>
                <a:latin typeface="Consolas" panose="020B0609020204030204" pitchFamily="49" charset="0"/>
              </a:rPr>
              <a:t>stage:dev</a:t>
            </a:r>
            <a:r>
              <a:rPr lang="en-US" dirty="0">
                <a:solidFill>
                  <a:srgbClr val="267F99"/>
                </a:solidFill>
                <a:latin typeface="Consolas" panose="020B0609020204030204" pitchFamily="49" charset="0"/>
              </a:rPr>
              <a:t>"</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upperWarning</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1000</a:t>
            </a:r>
            <a:r>
              <a:rPr lang="en-US" dirty="0">
                <a:solidFill>
                  <a:srgbClr val="000000"/>
                </a:solidFill>
                <a:latin typeface="Consolas" panose="020B0609020204030204" pitchFamily="49" charset="0"/>
              </a:rPr>
              <a:t>,</a:t>
            </a:r>
          </a:p>
          <a:p>
            <a:pPr marL="0" indent="0">
              <a:buNone/>
            </a:pPr>
            <a:r>
              <a:rPr lang="en-US" dirty="0">
                <a:solidFill>
                  <a:srgbClr val="000000"/>
                </a:solidFill>
                <a:latin typeface="Consolas" panose="020B0609020204030204" pitchFamily="49" charset="0"/>
              </a:rPr>
              <a:t>            </a:t>
            </a:r>
            <a:r>
              <a:rPr lang="en-US" dirty="0">
                <a:solidFill>
                  <a:srgbClr val="AF00DB"/>
                </a:solidFill>
                <a:latin typeface="Consolas" panose="020B0609020204030204" pitchFamily="49" charset="0"/>
              </a:rPr>
              <a:t>"</a:t>
            </a:r>
            <a:r>
              <a:rPr lang="en-US" dirty="0" err="1">
                <a:solidFill>
                  <a:srgbClr val="AF00DB"/>
                </a:solidFill>
                <a:latin typeface="Consolas" panose="020B0609020204030204" pitchFamily="49" charset="0"/>
              </a:rPr>
              <a:t>upperSevere</a:t>
            </a:r>
            <a:r>
              <a:rPr lang="en-US" dirty="0">
                <a:solidFill>
                  <a:srgbClr val="AF00DB"/>
                </a:solidFill>
                <a:latin typeface="Consolas" panose="020B0609020204030204" pitchFamily="49" charset="0"/>
              </a:rPr>
              <a:t>"</a:t>
            </a:r>
            <a:r>
              <a:rPr lang="en-US" dirty="0">
                <a:solidFill>
                  <a:srgbClr val="000000"/>
                </a:solidFill>
                <a:latin typeface="Consolas" panose="020B0609020204030204" pitchFamily="49" charset="0"/>
              </a:rPr>
              <a:t>: </a:t>
            </a:r>
            <a:r>
              <a:rPr lang="en-US" dirty="0">
                <a:solidFill>
                  <a:srgbClr val="09885A"/>
                </a:solidFill>
                <a:latin typeface="Consolas" panose="020B0609020204030204" pitchFamily="49" charset="0"/>
              </a:rPr>
              <a:t>3000</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    ]</a:t>
            </a:r>
          </a:p>
          <a:p>
            <a:pPr marL="0" indent="0">
              <a:buNone/>
            </a:pPr>
            <a:r>
              <a:rPr lang="en-US" dirty="0">
                <a:solidFill>
                  <a:srgbClr val="000000"/>
                </a:solidFill>
                <a:latin typeface="Consolas" panose="020B0609020204030204" pitchFamily="49" charset="0"/>
              </a:rPr>
              <a:t>}</a:t>
            </a:r>
          </a:p>
          <a:p>
            <a:endParaRPr lang="en-US" dirty="0"/>
          </a:p>
        </p:txBody>
      </p:sp>
    </p:spTree>
    <p:extLst>
      <p:ext uri="{BB962C8B-B14F-4D97-AF65-F5344CB8AC3E}">
        <p14:creationId xmlns:p14="http://schemas.microsoft.com/office/powerpoint/2010/main" val="4115961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D999-594B-4046-8FC6-907014C768E3}"/>
              </a:ext>
            </a:extLst>
          </p:cNvPr>
          <p:cNvSpPr>
            <a:spLocks noGrp="1"/>
          </p:cNvSpPr>
          <p:nvPr>
            <p:ph type="title"/>
          </p:nvPr>
        </p:nvSpPr>
        <p:spPr/>
        <p:txBody>
          <a:bodyPr/>
          <a:lstStyle/>
          <a:p>
            <a:r>
              <a:rPr lang="en-US" dirty="0"/>
              <a:t>Adding Events to our Pipeline</a:t>
            </a:r>
          </a:p>
        </p:txBody>
      </p:sp>
      <p:sp>
        <p:nvSpPr>
          <p:cNvPr id="3" name="Text Placeholder 2">
            <a:extLst>
              <a:ext uri="{FF2B5EF4-FFF2-40B4-BE49-F238E27FC236}">
                <a16:creationId xmlns:a16="http://schemas.microsoft.com/office/drawing/2014/main" id="{7A04D009-E316-4D3B-BC0B-F4389CD14051}"/>
              </a:ext>
            </a:extLst>
          </p:cNvPr>
          <p:cNvSpPr>
            <a:spLocks noGrp="1"/>
          </p:cNvSpPr>
          <p:nvPr>
            <p:ph type="body" sz="quarter" idx="10"/>
          </p:nvPr>
        </p:nvSpPr>
        <p:spPr>
          <a:xfrm>
            <a:off x="838199" y="1524000"/>
            <a:ext cx="11210925" cy="4652963"/>
          </a:xfrm>
        </p:spPr>
        <p:txBody>
          <a:bodyPr/>
          <a:lstStyle/>
          <a:p>
            <a:r>
              <a:rPr lang="en-US" dirty="0"/>
              <a:t>Once the events are added to our Pipeline we can apply and save</a:t>
            </a:r>
          </a:p>
          <a:p>
            <a:endParaRPr lang="en-US" dirty="0"/>
          </a:p>
          <a:p>
            <a:r>
              <a:rPr lang="en-US" dirty="0"/>
              <a:t>Note: There is a sample Pipeline with the events already added in the root of the repository titled “PipelineWithIntegration.txt”</a:t>
            </a:r>
          </a:p>
          <a:p>
            <a:endParaRPr lang="en-US" dirty="0"/>
          </a:p>
          <a:p>
            <a:r>
              <a:rPr lang="en-US" dirty="0"/>
              <a:t>You can use this as a reference when editing your pipeline</a:t>
            </a:r>
          </a:p>
          <a:p>
            <a:pPr lvl="1"/>
            <a:r>
              <a:rPr lang="en-US" dirty="0"/>
              <a:t>Note: You will need to make sure you change the name of the Dynatrace Environment to the same thing as you named your connection earlier.  This file uses the name “Dynatrace Server” as the Dynatrace Environment Name.</a:t>
            </a:r>
          </a:p>
        </p:txBody>
      </p:sp>
    </p:spTree>
    <p:extLst>
      <p:ext uri="{BB962C8B-B14F-4D97-AF65-F5344CB8AC3E}">
        <p14:creationId xmlns:p14="http://schemas.microsoft.com/office/powerpoint/2010/main" val="1226705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DD128-A9F8-6D62-9326-4FC962DBF272}"/>
              </a:ext>
            </a:extLst>
          </p:cNvPr>
          <p:cNvSpPr>
            <a:spLocks noGrp="1"/>
          </p:cNvSpPr>
          <p:nvPr>
            <p:ph type="title"/>
          </p:nvPr>
        </p:nvSpPr>
        <p:spPr/>
        <p:txBody>
          <a:bodyPr/>
          <a:lstStyle/>
          <a:p>
            <a:r>
              <a:rPr lang="en-IN" dirty="0"/>
              <a:t>Setting Up GKE Cluster </a:t>
            </a:r>
          </a:p>
        </p:txBody>
      </p:sp>
      <p:pic>
        <p:nvPicPr>
          <p:cNvPr id="6" name="Picture 5">
            <a:extLst>
              <a:ext uri="{FF2B5EF4-FFF2-40B4-BE49-F238E27FC236}">
                <a16:creationId xmlns:a16="http://schemas.microsoft.com/office/drawing/2014/main" id="{DBB6658A-D240-4FE0-0B01-E48DB5958DFE}"/>
              </a:ext>
            </a:extLst>
          </p:cNvPr>
          <p:cNvPicPr>
            <a:picLocks noChangeAspect="1"/>
          </p:cNvPicPr>
          <p:nvPr/>
        </p:nvPicPr>
        <p:blipFill>
          <a:blip r:embed="rId2"/>
          <a:stretch>
            <a:fillRect/>
          </a:stretch>
        </p:blipFill>
        <p:spPr>
          <a:xfrm>
            <a:off x="674254" y="1453278"/>
            <a:ext cx="10843491" cy="3760833"/>
          </a:xfrm>
          <a:prstGeom prst="rect">
            <a:avLst/>
          </a:prstGeom>
        </p:spPr>
      </p:pic>
    </p:spTree>
    <p:extLst>
      <p:ext uri="{BB962C8B-B14F-4D97-AF65-F5344CB8AC3E}">
        <p14:creationId xmlns:p14="http://schemas.microsoft.com/office/powerpoint/2010/main" val="827586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9B13-5C05-4B8B-8964-C0670EE362E6}"/>
              </a:ext>
            </a:extLst>
          </p:cNvPr>
          <p:cNvSpPr>
            <a:spLocks noGrp="1"/>
          </p:cNvSpPr>
          <p:nvPr>
            <p:ph type="ctrTitle"/>
          </p:nvPr>
        </p:nvSpPr>
        <p:spPr/>
        <p:txBody>
          <a:bodyPr/>
          <a:lstStyle/>
          <a:p>
            <a:r>
              <a:rPr lang="en-US" dirty="0"/>
              <a:t>Let’s test our Integration</a:t>
            </a:r>
          </a:p>
        </p:txBody>
      </p:sp>
    </p:spTree>
    <p:extLst>
      <p:ext uri="{BB962C8B-B14F-4D97-AF65-F5344CB8AC3E}">
        <p14:creationId xmlns:p14="http://schemas.microsoft.com/office/powerpoint/2010/main" val="3235716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CE291-C899-4282-91AC-526071F33E3B}"/>
              </a:ext>
            </a:extLst>
          </p:cNvPr>
          <p:cNvSpPr>
            <a:spLocks noGrp="1"/>
          </p:cNvSpPr>
          <p:nvPr>
            <p:ph type="title"/>
          </p:nvPr>
        </p:nvSpPr>
        <p:spPr/>
        <p:txBody>
          <a:bodyPr/>
          <a:lstStyle/>
          <a:p>
            <a:r>
              <a:rPr lang="en-US" dirty="0"/>
              <a:t>Deploy Build Two</a:t>
            </a:r>
          </a:p>
        </p:txBody>
      </p:sp>
      <p:sp>
        <p:nvSpPr>
          <p:cNvPr id="3" name="Text Placeholder 2">
            <a:extLst>
              <a:ext uri="{FF2B5EF4-FFF2-40B4-BE49-F238E27FC236}">
                <a16:creationId xmlns:a16="http://schemas.microsoft.com/office/drawing/2014/main" id="{02DE6067-EB71-4B53-ADB0-D6481C318F14}"/>
              </a:ext>
            </a:extLst>
          </p:cNvPr>
          <p:cNvSpPr>
            <a:spLocks noGrp="1"/>
          </p:cNvSpPr>
          <p:nvPr>
            <p:ph type="body" sz="quarter" idx="10"/>
          </p:nvPr>
        </p:nvSpPr>
        <p:spPr/>
        <p:txBody>
          <a:bodyPr/>
          <a:lstStyle/>
          <a:p>
            <a:r>
              <a:rPr lang="en-US" dirty="0"/>
              <a:t>After updating and saving our Pipeline to include the Dynatrace Performance Events, let’s re-run our pipeline with build Two</a:t>
            </a:r>
          </a:p>
          <a:p>
            <a:endParaRPr lang="en-US" dirty="0"/>
          </a:p>
        </p:txBody>
      </p:sp>
      <p:grpSp>
        <p:nvGrpSpPr>
          <p:cNvPr id="7" name="Group 6">
            <a:extLst>
              <a:ext uri="{FF2B5EF4-FFF2-40B4-BE49-F238E27FC236}">
                <a16:creationId xmlns:a16="http://schemas.microsoft.com/office/drawing/2014/main" id="{98B6E2C4-16DA-4779-A56F-F1BF51EB1F03}"/>
              </a:ext>
            </a:extLst>
          </p:cNvPr>
          <p:cNvGrpSpPr/>
          <p:nvPr/>
        </p:nvGrpSpPr>
        <p:grpSpPr>
          <a:xfrm>
            <a:off x="2537159" y="2471989"/>
            <a:ext cx="8178968" cy="3790950"/>
            <a:chOff x="2537159" y="2471989"/>
            <a:chExt cx="8178968" cy="3790950"/>
          </a:xfrm>
        </p:grpSpPr>
        <p:pic>
          <p:nvPicPr>
            <p:cNvPr id="6" name="Picture 5">
              <a:extLst>
                <a:ext uri="{FF2B5EF4-FFF2-40B4-BE49-F238E27FC236}">
                  <a16:creationId xmlns:a16="http://schemas.microsoft.com/office/drawing/2014/main" id="{E847A255-612D-4C34-BD19-22588D355D78}"/>
                </a:ext>
              </a:extLst>
            </p:cNvPr>
            <p:cNvPicPr>
              <a:picLocks noChangeAspect="1"/>
            </p:cNvPicPr>
            <p:nvPr/>
          </p:nvPicPr>
          <p:blipFill>
            <a:blip r:embed="rId2"/>
            <a:stretch>
              <a:fillRect/>
            </a:stretch>
          </p:blipFill>
          <p:spPr>
            <a:xfrm>
              <a:off x="2537159" y="2471989"/>
              <a:ext cx="6877050" cy="3790950"/>
            </a:xfrm>
            <a:prstGeom prst="rect">
              <a:avLst/>
            </a:prstGeom>
          </p:spPr>
        </p:pic>
        <p:sp>
          <p:nvSpPr>
            <p:cNvPr id="5" name="Arrow: Left 4">
              <a:extLst>
                <a:ext uri="{FF2B5EF4-FFF2-40B4-BE49-F238E27FC236}">
                  <a16:creationId xmlns:a16="http://schemas.microsoft.com/office/drawing/2014/main" id="{D87B13AB-5F56-4894-A9D6-4474E2F773C4}"/>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“Two” and Build</a:t>
              </a:r>
            </a:p>
          </p:txBody>
        </p:sp>
      </p:grpSp>
    </p:spTree>
    <p:extLst>
      <p:ext uri="{BB962C8B-B14F-4D97-AF65-F5344CB8AC3E}">
        <p14:creationId xmlns:p14="http://schemas.microsoft.com/office/powerpoint/2010/main" val="1301412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B1023-5AA0-4E08-A8A7-5CF4AC2B36EA}"/>
              </a:ext>
            </a:extLst>
          </p:cNvPr>
          <p:cNvSpPr>
            <a:spLocks noGrp="1"/>
          </p:cNvSpPr>
          <p:nvPr>
            <p:ph type="title"/>
          </p:nvPr>
        </p:nvSpPr>
        <p:spPr/>
        <p:txBody>
          <a:bodyPr/>
          <a:lstStyle/>
          <a:p>
            <a:r>
              <a:rPr lang="en-US" dirty="0"/>
              <a:t>Now our build should fail</a:t>
            </a:r>
          </a:p>
        </p:txBody>
      </p:sp>
      <p:pic>
        <p:nvPicPr>
          <p:cNvPr id="4" name="Picture 3">
            <a:extLst>
              <a:ext uri="{FF2B5EF4-FFF2-40B4-BE49-F238E27FC236}">
                <a16:creationId xmlns:a16="http://schemas.microsoft.com/office/drawing/2014/main" id="{FD982C73-F70C-4177-B115-664A9DBE62E6}"/>
              </a:ext>
            </a:extLst>
          </p:cNvPr>
          <p:cNvPicPr>
            <a:picLocks noChangeAspect="1"/>
          </p:cNvPicPr>
          <p:nvPr/>
        </p:nvPicPr>
        <p:blipFill>
          <a:blip r:embed="rId2"/>
          <a:stretch>
            <a:fillRect/>
          </a:stretch>
        </p:blipFill>
        <p:spPr>
          <a:xfrm>
            <a:off x="223837" y="1847850"/>
            <a:ext cx="11744325" cy="3162300"/>
          </a:xfrm>
          <a:prstGeom prst="rect">
            <a:avLst/>
          </a:prstGeom>
        </p:spPr>
      </p:pic>
    </p:spTree>
    <p:extLst>
      <p:ext uri="{BB962C8B-B14F-4D97-AF65-F5344CB8AC3E}">
        <p14:creationId xmlns:p14="http://schemas.microsoft.com/office/powerpoint/2010/main" val="28469458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AB6D7-6497-49C1-902A-3211454486D7}"/>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D05B346A-35F2-4515-9897-D1FB4ECBDEE1}"/>
              </a:ext>
            </a:extLst>
          </p:cNvPr>
          <p:cNvSpPr>
            <a:spLocks noGrp="1"/>
          </p:cNvSpPr>
          <p:nvPr>
            <p:ph type="body" sz="quarter" idx="10"/>
          </p:nvPr>
        </p:nvSpPr>
        <p:spPr/>
        <p:txBody>
          <a:bodyPr/>
          <a:lstStyle/>
          <a:p>
            <a:r>
              <a:rPr lang="en-US" dirty="0"/>
              <a:t>If we redeploy using Build #1, this build should pass our Dynatrace Quality Gate</a:t>
            </a:r>
          </a:p>
        </p:txBody>
      </p:sp>
      <p:grpSp>
        <p:nvGrpSpPr>
          <p:cNvPr id="4" name="Group 3">
            <a:extLst>
              <a:ext uri="{FF2B5EF4-FFF2-40B4-BE49-F238E27FC236}">
                <a16:creationId xmlns:a16="http://schemas.microsoft.com/office/drawing/2014/main" id="{1B2034F2-BB5F-49C1-A052-FEEA051406BA}"/>
              </a:ext>
            </a:extLst>
          </p:cNvPr>
          <p:cNvGrpSpPr/>
          <p:nvPr/>
        </p:nvGrpSpPr>
        <p:grpSpPr>
          <a:xfrm>
            <a:off x="2581275" y="2290763"/>
            <a:ext cx="8134852" cy="3857625"/>
            <a:chOff x="2581275" y="2463656"/>
            <a:chExt cx="8134852" cy="3857625"/>
          </a:xfrm>
        </p:grpSpPr>
        <p:pic>
          <p:nvPicPr>
            <p:cNvPr id="5" name="Picture 4">
              <a:extLst>
                <a:ext uri="{FF2B5EF4-FFF2-40B4-BE49-F238E27FC236}">
                  <a16:creationId xmlns:a16="http://schemas.microsoft.com/office/drawing/2014/main" id="{729445D1-FAA1-4671-B56B-D3AE051DAA6B}"/>
                </a:ext>
              </a:extLst>
            </p:cNvPr>
            <p:cNvPicPr>
              <a:picLocks noChangeAspect="1"/>
            </p:cNvPicPr>
            <p:nvPr/>
          </p:nvPicPr>
          <p:blipFill>
            <a:blip r:embed="rId2"/>
            <a:stretch>
              <a:fillRect/>
            </a:stretch>
          </p:blipFill>
          <p:spPr>
            <a:xfrm>
              <a:off x="2581275" y="2463656"/>
              <a:ext cx="7029450" cy="3857625"/>
            </a:xfrm>
            <a:prstGeom prst="rect">
              <a:avLst/>
            </a:prstGeom>
          </p:spPr>
        </p:pic>
        <p:sp>
          <p:nvSpPr>
            <p:cNvPr id="6" name="Arrow: Left 5">
              <a:extLst>
                <a:ext uri="{FF2B5EF4-FFF2-40B4-BE49-F238E27FC236}">
                  <a16:creationId xmlns:a16="http://schemas.microsoft.com/office/drawing/2014/main" id="{772EB7D3-201B-4768-88B7-0C01C5EC0D66}"/>
                </a:ext>
              </a:extLst>
            </p:cNvPr>
            <p:cNvSpPr/>
            <p:nvPr/>
          </p:nvSpPr>
          <p:spPr>
            <a:xfrm>
              <a:off x="6801853" y="4455695"/>
              <a:ext cx="3914274" cy="53741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Build “One” and Build</a:t>
              </a:r>
            </a:p>
          </p:txBody>
        </p:sp>
      </p:grpSp>
    </p:spTree>
    <p:extLst>
      <p:ext uri="{BB962C8B-B14F-4D97-AF65-F5344CB8AC3E}">
        <p14:creationId xmlns:p14="http://schemas.microsoft.com/office/powerpoint/2010/main" val="18602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Auto-remediation with Ansible Tower</a:t>
            </a:r>
          </a:p>
        </p:txBody>
      </p:sp>
    </p:spTree>
    <p:extLst>
      <p:ext uri="{BB962C8B-B14F-4D97-AF65-F5344CB8AC3E}">
        <p14:creationId xmlns:p14="http://schemas.microsoft.com/office/powerpoint/2010/main" val="39029531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531D-B847-4AD8-8241-B3FE798A65D3}"/>
              </a:ext>
            </a:extLst>
          </p:cNvPr>
          <p:cNvSpPr>
            <a:spLocks noGrp="1"/>
          </p:cNvSpPr>
          <p:nvPr>
            <p:ph type="title"/>
          </p:nvPr>
        </p:nvSpPr>
        <p:spPr/>
        <p:txBody>
          <a:bodyPr>
            <a:normAutofit/>
          </a:bodyPr>
          <a:lstStyle/>
          <a:p>
            <a:r>
              <a:rPr lang="en-US" sz="2400" dirty="0"/>
              <a:t>Ansible and Ansible Tower</a:t>
            </a:r>
          </a:p>
        </p:txBody>
      </p:sp>
      <p:sp>
        <p:nvSpPr>
          <p:cNvPr id="3" name="Text Placeholder 2">
            <a:extLst>
              <a:ext uri="{FF2B5EF4-FFF2-40B4-BE49-F238E27FC236}">
                <a16:creationId xmlns:a16="http://schemas.microsoft.com/office/drawing/2014/main" id="{82059FA8-65DB-4284-94C0-0CD892195A4E}"/>
              </a:ext>
            </a:extLst>
          </p:cNvPr>
          <p:cNvSpPr>
            <a:spLocks noGrp="1"/>
          </p:cNvSpPr>
          <p:nvPr>
            <p:ph type="body" sz="quarter" idx="10"/>
          </p:nvPr>
        </p:nvSpPr>
        <p:spPr>
          <a:xfrm>
            <a:off x="838200" y="1524000"/>
            <a:ext cx="6660921" cy="4853940"/>
          </a:xfrm>
        </p:spPr>
        <p:txBody>
          <a:bodyPr vert="horz" lIns="91440" tIns="45720" rIns="91440" bIns="45720" rtlCol="0" anchor="t">
            <a:normAutofit fontScale="92500" lnSpcReduction="20000"/>
          </a:bodyPr>
          <a:lstStyle/>
          <a:p>
            <a:r>
              <a:rPr lang="en-US" dirty="0"/>
              <a:t>Runbook – definition: a compilation of routine procedures and operations that the system operator (administrator) carries out</a:t>
            </a:r>
          </a:p>
          <a:p>
            <a:r>
              <a:rPr lang="de-AT" dirty="0"/>
              <a:t>A</a:t>
            </a:r>
            <a:r>
              <a:rPr lang="en-US" dirty="0" err="1"/>
              <a:t>nsible</a:t>
            </a:r>
            <a:endParaRPr lang="en-US" dirty="0"/>
          </a:p>
          <a:p>
            <a:pPr lvl="1"/>
            <a:r>
              <a:rPr lang="de-AT" dirty="0"/>
              <a:t>Simple automation language + automation engine</a:t>
            </a:r>
          </a:p>
          <a:p>
            <a:pPr lvl="2"/>
            <a:endParaRPr lang="de-AT" dirty="0"/>
          </a:p>
          <a:p>
            <a:pPr lvl="1"/>
            <a:endParaRPr lang="de-AT" dirty="0"/>
          </a:p>
          <a:p>
            <a:pPr lvl="1"/>
            <a:endParaRPr lang="de-AT" dirty="0"/>
          </a:p>
          <a:p>
            <a:pPr lvl="1"/>
            <a:endParaRPr lang="de-AT" dirty="0"/>
          </a:p>
          <a:p>
            <a:pPr lvl="1"/>
            <a:endParaRPr lang="de-AT" dirty="0"/>
          </a:p>
          <a:p>
            <a:pPr lvl="1"/>
            <a:r>
              <a:rPr lang="de-AT" dirty="0"/>
              <a:t>Human readable (yaml) </a:t>
            </a:r>
          </a:p>
          <a:p>
            <a:r>
              <a:rPr lang="de-AT" dirty="0"/>
              <a:t>Ansible Tower</a:t>
            </a:r>
          </a:p>
          <a:p>
            <a:pPr lvl="1"/>
            <a:r>
              <a:rPr lang="de-AT" dirty="0"/>
              <a:t>Web UI </a:t>
            </a:r>
          </a:p>
          <a:p>
            <a:pPr lvl="1"/>
            <a:r>
              <a:rPr lang="de-AT" dirty="0"/>
              <a:t>Management of runbooks</a:t>
            </a:r>
          </a:p>
          <a:p>
            <a:pPr lvl="1"/>
            <a:r>
              <a:rPr lang="de-AT" dirty="0"/>
              <a:t>Powerful API for automation</a:t>
            </a:r>
          </a:p>
          <a:p>
            <a:pPr lvl="1"/>
            <a:endParaRPr lang="en-US" dirty="0"/>
          </a:p>
          <a:p>
            <a:endParaRPr lang="en-US" dirty="0"/>
          </a:p>
        </p:txBody>
      </p:sp>
      <p:pic>
        <p:nvPicPr>
          <p:cNvPr id="4" name="Picture 2" descr="https://www.ansible.com/hs-fs/hubfs/2016_Images/Home/tower3_monitor.png?t=1538148878318&amp;width=795&amp;name=tower3_monitor.png">
            <a:extLst>
              <a:ext uri="{FF2B5EF4-FFF2-40B4-BE49-F238E27FC236}">
                <a16:creationId xmlns:a16="http://schemas.microsoft.com/office/drawing/2014/main" id="{5D04B703-6C82-4631-9AB8-888F4B045C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121" y="1610412"/>
            <a:ext cx="3455391" cy="26426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red hat ansible tower png">
            <a:extLst>
              <a:ext uri="{FF2B5EF4-FFF2-40B4-BE49-F238E27FC236}">
                <a16:creationId xmlns:a16="http://schemas.microsoft.com/office/drawing/2014/main" id="{065C981D-D6DC-4BB6-B75B-DD8524025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9121" y="4195802"/>
            <a:ext cx="3455391" cy="145414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F708DB15-2175-4D91-A6C4-47DC56EBA894}"/>
              </a:ext>
            </a:extLst>
          </p:cNvPr>
          <p:cNvGrpSpPr/>
          <p:nvPr/>
        </p:nvGrpSpPr>
        <p:grpSpPr>
          <a:xfrm>
            <a:off x="1699039" y="3139800"/>
            <a:ext cx="4236079" cy="1226460"/>
            <a:chOff x="2179099" y="2514600"/>
            <a:chExt cx="5105842" cy="1478280"/>
          </a:xfrm>
        </p:grpSpPr>
        <p:pic>
          <p:nvPicPr>
            <p:cNvPr id="6" name="Picture 5">
              <a:extLst>
                <a:ext uri="{FF2B5EF4-FFF2-40B4-BE49-F238E27FC236}">
                  <a16:creationId xmlns:a16="http://schemas.microsoft.com/office/drawing/2014/main" id="{99546B47-35AB-4AC7-B835-444A053905CF}"/>
                </a:ext>
              </a:extLst>
            </p:cNvPr>
            <p:cNvPicPr>
              <a:picLocks noChangeAspect="1"/>
            </p:cNvPicPr>
            <p:nvPr/>
          </p:nvPicPr>
          <p:blipFill rotWithShape="1">
            <a:blip r:embed="rId5"/>
            <a:srcRect t="4952" b="61603"/>
            <a:stretch/>
          </p:blipFill>
          <p:spPr>
            <a:xfrm>
              <a:off x="2179099" y="2514600"/>
              <a:ext cx="5105842" cy="739140"/>
            </a:xfrm>
            <a:prstGeom prst="rect">
              <a:avLst/>
            </a:prstGeom>
          </p:spPr>
        </p:pic>
        <p:pic>
          <p:nvPicPr>
            <p:cNvPr id="7" name="Picture 6">
              <a:extLst>
                <a:ext uri="{FF2B5EF4-FFF2-40B4-BE49-F238E27FC236}">
                  <a16:creationId xmlns:a16="http://schemas.microsoft.com/office/drawing/2014/main" id="{3EF2D05C-36FB-4775-A5A9-A6302950DE2D}"/>
                </a:ext>
              </a:extLst>
            </p:cNvPr>
            <p:cNvPicPr>
              <a:picLocks noChangeAspect="1"/>
            </p:cNvPicPr>
            <p:nvPr/>
          </p:nvPicPr>
          <p:blipFill rotWithShape="1">
            <a:blip r:embed="rId5"/>
            <a:srcRect t="66555"/>
            <a:stretch/>
          </p:blipFill>
          <p:spPr>
            <a:xfrm>
              <a:off x="2179099" y="3253740"/>
              <a:ext cx="5105842" cy="739140"/>
            </a:xfrm>
            <a:prstGeom prst="rect">
              <a:avLst/>
            </a:prstGeom>
          </p:spPr>
        </p:pic>
      </p:grpSp>
    </p:spTree>
    <p:extLst>
      <p:ext uri="{BB962C8B-B14F-4D97-AF65-F5344CB8AC3E}">
        <p14:creationId xmlns:p14="http://schemas.microsoft.com/office/powerpoint/2010/main" val="394078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1000"/>
                                        <p:tgtEl>
                                          <p:spTgt spid="3">
                                            <p:txEl>
                                              <p:pRg st="8" end="8"/>
                                            </p:txEl>
                                          </p:spTgt>
                                        </p:tgtEl>
                                      </p:cBhvr>
                                    </p:animEffect>
                                    <p:anim calcmode="lin" valueType="num">
                                      <p:cBhvr>
                                        <p:cTn id="3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1000"/>
                                        <p:tgtEl>
                                          <p:spTgt spid="3">
                                            <p:txEl>
                                              <p:pRg st="9" end="9"/>
                                            </p:txEl>
                                          </p:spTgt>
                                        </p:tgtEl>
                                      </p:cBhvr>
                                    </p:animEffect>
                                    <p:anim calcmode="lin" valueType="num">
                                      <p:cBhvr>
                                        <p:cTn id="3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9" end="9"/>
                                            </p:txEl>
                                          </p:spTgt>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1000"/>
                                        <p:tgtEl>
                                          <p:spTgt spid="3">
                                            <p:txEl>
                                              <p:pRg st="10" end="10"/>
                                            </p:txEl>
                                          </p:spTgt>
                                        </p:tgtEl>
                                      </p:cBhvr>
                                    </p:animEffect>
                                    <p:anim calcmode="lin" valueType="num">
                                      <p:cBhvr>
                                        <p:cTn id="42"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1000"/>
                                        <p:tgtEl>
                                          <p:spTgt spid="3">
                                            <p:txEl>
                                              <p:pRg st="11" end="11"/>
                                            </p:txEl>
                                          </p:spTgt>
                                        </p:tgtEl>
                                      </p:cBhvr>
                                    </p:animEffect>
                                    <p:anim calcmode="lin" valueType="num">
                                      <p:cBhvr>
                                        <p:cTn id="47"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11" end="11"/>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1000"/>
                                        <p:tgtEl>
                                          <p:spTgt spid="3">
                                            <p:txEl>
                                              <p:pRg st="12" end="12"/>
                                            </p:txEl>
                                          </p:spTgt>
                                        </p:tgtEl>
                                      </p:cBhvr>
                                    </p:animEffect>
                                    <p:anim calcmode="lin" valueType="num">
                                      <p:cBhvr>
                                        <p:cTn id="52" dur="1000" fill="hold"/>
                                        <p:tgtEl>
                                          <p:spTgt spid="3">
                                            <p:txEl>
                                              <p:pRg st="12" end="12"/>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12" end="1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Promotional campaign </a:t>
            </a:r>
          </a:p>
        </p:txBody>
      </p:sp>
      <p:pic>
        <p:nvPicPr>
          <p:cNvPr id="2050" name="Picture 2">
            <a:extLst>
              <a:ext uri="{FF2B5EF4-FFF2-40B4-BE49-F238E27FC236}">
                <a16:creationId xmlns:a16="http://schemas.microsoft.com/office/drawing/2014/main" id="{0586E8B6-A2C1-D74C-B3EA-25E7DAD53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3058" y="1168105"/>
            <a:ext cx="6151129" cy="5454364"/>
          </a:xfrm>
          <a:prstGeom prst="rect">
            <a:avLst/>
          </a:prstGeom>
          <a:noFill/>
          <a:extLst>
            <a:ext uri="{909E8E84-426E-40DD-AFC4-6F175D3DCCD1}">
              <a14:hiddenFill xmlns:a14="http://schemas.microsoft.com/office/drawing/2010/main">
                <a:solidFill>
                  <a:srgbClr val="FFFFFF"/>
                </a:solidFill>
              </a14:hiddenFill>
            </a:ext>
          </a:extLst>
        </p:spPr>
      </p:pic>
      <p:sp>
        <p:nvSpPr>
          <p:cNvPr id="31" name="Text Placeholder 2">
            <a:extLst>
              <a:ext uri="{FF2B5EF4-FFF2-40B4-BE49-F238E27FC236}">
                <a16:creationId xmlns:a16="http://schemas.microsoft.com/office/drawing/2014/main" id="{4A90A956-7096-3B46-B063-F0C81BF1AF9B}"/>
              </a:ext>
            </a:extLst>
          </p:cNvPr>
          <p:cNvSpPr>
            <a:spLocks noGrp="1"/>
          </p:cNvSpPr>
          <p:nvPr>
            <p:ph type="body" sz="quarter" idx="10"/>
          </p:nvPr>
        </p:nvSpPr>
        <p:spPr>
          <a:xfrm>
            <a:off x="838200" y="1524000"/>
            <a:ext cx="4703618" cy="4968873"/>
          </a:xfrm>
        </p:spPr>
        <p:txBody>
          <a:bodyPr>
            <a:normAutofit lnSpcReduction="10000"/>
          </a:bodyPr>
          <a:lstStyle/>
          <a:p>
            <a:r>
              <a:rPr lang="en-US" dirty="0"/>
              <a:t>We’ll be implementing a promotional campaign for our socks</a:t>
            </a:r>
          </a:p>
          <a:p>
            <a:r>
              <a:rPr lang="en-US" dirty="0"/>
              <a:t>This promotion will be randomly available to customers</a:t>
            </a:r>
          </a:p>
          <a:p>
            <a:r>
              <a:rPr lang="en-US" dirty="0"/>
              <a:t>The carts service has an endpoint allowing us to provide the percentage of users that will benefit from the promotional gift</a:t>
            </a:r>
          </a:p>
          <a:p>
            <a:r>
              <a:rPr lang="en-US" dirty="0"/>
              <a:t>The problem is that the promotion implementation is defective </a:t>
            </a:r>
            <a:r>
              <a:rPr lang="en-US" dirty="0">
                <a:sym typeface="Wingdings" pitchFamily="2" charset="2"/>
              </a:rPr>
              <a:t></a:t>
            </a:r>
            <a:r>
              <a:rPr lang="en-US" dirty="0"/>
              <a:t> </a:t>
            </a:r>
          </a:p>
          <a:p>
            <a:r>
              <a:rPr lang="en-US" dirty="0"/>
              <a:t>Nobody knows about it yet and this could potentially have disastrous effect on the brand and business reputation</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7895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886197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Deploy Ansible Tower</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1"/>
            <a:ext cx="10515600" cy="1968626"/>
          </a:xfrm>
        </p:spPr>
        <p:txBody>
          <a:bodyPr>
            <a:normAutofit/>
          </a:bodyPr>
          <a:lstStyle/>
          <a:p>
            <a:r>
              <a:rPr lang="en-US" dirty="0"/>
              <a:t>In Terminal/Cloudshell execute the script: </a:t>
            </a:r>
            <a:r>
              <a:rPr lang="en-US" b="1" dirty="0" err="1"/>
              <a:t>deployTower.sh</a:t>
            </a:r>
            <a:r>
              <a:rPr lang="en-US" b="1" dirty="0"/>
              <a:t> </a:t>
            </a:r>
            <a:r>
              <a:rPr lang="en-US" dirty="0"/>
              <a:t>in the directory </a:t>
            </a:r>
            <a:r>
              <a:rPr lang="en-US" b="1" dirty="0"/>
              <a:t>4-DeployTower</a:t>
            </a:r>
            <a:endParaRPr lang="en-US" dirty="0"/>
          </a:p>
          <a:p>
            <a:r>
              <a:rPr lang="en-US" dirty="0"/>
              <a:t>This will deploy and startup Ansible Tower. This will also configure Tower, import projects, inventories, credentials (DT API token) and playbook templates.</a:t>
            </a:r>
          </a:p>
          <a:p>
            <a:r>
              <a:rPr lang="en-US" dirty="0"/>
              <a:t>Take a note of the Ansible Job URL displayed by the script. You will need it for a next step.</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9494C4E2-A574-9942-B15C-E3DBAE3CE7E8}"/>
              </a:ext>
            </a:extLst>
          </p:cNvPr>
          <p:cNvPicPr>
            <a:picLocks noChangeAspect="1"/>
          </p:cNvPicPr>
          <p:nvPr/>
        </p:nvPicPr>
        <p:blipFill>
          <a:blip r:embed="rId2"/>
          <a:stretch>
            <a:fillRect/>
          </a:stretch>
        </p:blipFill>
        <p:spPr>
          <a:xfrm>
            <a:off x="66382" y="3627780"/>
            <a:ext cx="12059236" cy="2447778"/>
          </a:xfrm>
          <a:prstGeom prst="rect">
            <a:avLst/>
          </a:prstGeom>
        </p:spPr>
      </p:pic>
      <p:sp>
        <p:nvSpPr>
          <p:cNvPr id="7" name="Rectangle 6">
            <a:extLst>
              <a:ext uri="{FF2B5EF4-FFF2-40B4-BE49-F238E27FC236}">
                <a16:creationId xmlns:a16="http://schemas.microsoft.com/office/drawing/2014/main" id="{25D79F9C-B30B-B041-8D08-D965F8CFB799}"/>
              </a:ext>
            </a:extLst>
          </p:cNvPr>
          <p:cNvSpPr/>
          <p:nvPr/>
        </p:nvSpPr>
        <p:spPr>
          <a:xfrm>
            <a:off x="66382" y="5735927"/>
            <a:ext cx="4519686" cy="2044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4708530" y="5851417"/>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1389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Log in the Ansible Tower console</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375259"/>
            <a:ext cx="5409334" cy="5311291"/>
          </a:xfrm>
        </p:spPr>
        <p:txBody>
          <a:bodyPr>
            <a:normAutofit lnSpcReduction="10000"/>
          </a:bodyPr>
          <a:lstStyle/>
          <a:p>
            <a:r>
              <a:rPr lang="en-US" dirty="0"/>
              <a:t>Use the job template URL you copied earlier, without the path, and copy it in your browser to load the Ansible Tower console</a:t>
            </a:r>
          </a:p>
          <a:p>
            <a:pPr lvl="1"/>
            <a:r>
              <a:rPr lang="en-US" dirty="0"/>
              <a:t>For example, if the job template URL was : </a:t>
            </a:r>
            <a:r>
              <a:rPr lang="en-US" dirty="0">
                <a:hlinkClick r:id="rId2"/>
              </a:rPr>
              <a:t>https://34.69.184.20/#/templates/job_template/35</a:t>
            </a:r>
            <a:endParaRPr lang="en-US" dirty="0"/>
          </a:p>
          <a:p>
            <a:pPr marL="457200" lvl="1" indent="0">
              <a:buNone/>
            </a:pPr>
            <a:r>
              <a:rPr lang="en-US" dirty="0"/>
              <a:t>then the console URL is : </a:t>
            </a:r>
            <a:r>
              <a:rPr lang="en-US" dirty="0">
                <a:hlinkClick r:id="rId3"/>
              </a:rPr>
              <a:t>https://34.69.184.20</a:t>
            </a:r>
            <a:r>
              <a:rPr lang="en-US" dirty="0"/>
              <a:t> </a:t>
            </a:r>
          </a:p>
          <a:p>
            <a:r>
              <a:rPr lang="en-US" dirty="0"/>
              <a:t>You will be prompted to provide a license file and accept the license agreement</a:t>
            </a:r>
          </a:p>
          <a:p>
            <a:pPr lvl="1"/>
            <a:r>
              <a:rPr lang="en-US" dirty="0"/>
              <a:t>If you don’t already have your license file, click the button to request a free trial license from Red Hat (delivered via email)</a:t>
            </a:r>
          </a:p>
          <a:p>
            <a:r>
              <a:rPr lang="en-US" dirty="0"/>
              <a:t>Log in Ansible Tower</a:t>
            </a:r>
          </a:p>
          <a:p>
            <a:pPr lvl="1"/>
            <a:r>
              <a:rPr lang="en-US" dirty="0"/>
              <a:t>username : admin</a:t>
            </a:r>
          </a:p>
          <a:p>
            <a:pPr lvl="1"/>
            <a:r>
              <a:rPr lang="en-US" dirty="0"/>
              <a:t>password : </a:t>
            </a:r>
            <a:r>
              <a:rPr lang="en-US" dirty="0" err="1"/>
              <a:t>dynatrace</a:t>
            </a:r>
            <a:endParaRPr lang="en-US" dirty="0"/>
          </a:p>
        </p:txBody>
      </p:sp>
      <p:pic>
        <p:nvPicPr>
          <p:cNvPr id="1030" name="Picture 6">
            <a:extLst>
              <a:ext uri="{FF2B5EF4-FFF2-40B4-BE49-F238E27FC236}">
                <a16:creationId xmlns:a16="http://schemas.microsoft.com/office/drawing/2014/main" id="{32C20950-4EE6-3844-8103-FE11C8233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534" y="1101970"/>
            <a:ext cx="5944466" cy="531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96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C84EF-C9A9-063D-74E7-2F3DD1D0FFDE}"/>
              </a:ext>
            </a:extLst>
          </p:cNvPr>
          <p:cNvSpPr>
            <a:spLocks noGrp="1"/>
          </p:cNvSpPr>
          <p:nvPr>
            <p:ph type="title"/>
          </p:nvPr>
        </p:nvSpPr>
        <p:spPr/>
        <p:txBody>
          <a:bodyPr/>
          <a:lstStyle/>
          <a:p>
            <a:r>
              <a:rPr lang="en-IN" dirty="0"/>
              <a:t>Setting Up GKE Cluster </a:t>
            </a:r>
          </a:p>
        </p:txBody>
      </p:sp>
      <p:pic>
        <p:nvPicPr>
          <p:cNvPr id="4" name="Picture 3">
            <a:extLst>
              <a:ext uri="{FF2B5EF4-FFF2-40B4-BE49-F238E27FC236}">
                <a16:creationId xmlns:a16="http://schemas.microsoft.com/office/drawing/2014/main" id="{48112D29-DD7C-F356-24FB-803AEF877623}"/>
              </a:ext>
            </a:extLst>
          </p:cNvPr>
          <p:cNvPicPr>
            <a:picLocks noChangeAspect="1"/>
          </p:cNvPicPr>
          <p:nvPr/>
        </p:nvPicPr>
        <p:blipFill>
          <a:blip r:embed="rId2"/>
          <a:stretch>
            <a:fillRect/>
          </a:stretch>
        </p:blipFill>
        <p:spPr>
          <a:xfrm>
            <a:off x="1422400" y="1286425"/>
            <a:ext cx="3242474" cy="5571575"/>
          </a:xfrm>
          <a:prstGeom prst="rect">
            <a:avLst/>
          </a:prstGeom>
        </p:spPr>
      </p:pic>
      <p:sp>
        <p:nvSpPr>
          <p:cNvPr id="5" name="Rectangle 4">
            <a:extLst>
              <a:ext uri="{FF2B5EF4-FFF2-40B4-BE49-F238E27FC236}">
                <a16:creationId xmlns:a16="http://schemas.microsoft.com/office/drawing/2014/main" id="{DD9EDEBE-D25F-C272-6023-A562C37F82E3}"/>
              </a:ext>
            </a:extLst>
          </p:cNvPr>
          <p:cNvSpPr/>
          <p:nvPr/>
        </p:nvSpPr>
        <p:spPr>
          <a:xfrm>
            <a:off x="3583709" y="4137891"/>
            <a:ext cx="923637" cy="304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EA01B119-CF0A-4FA4-E47A-7610DBF3AE3B}"/>
              </a:ext>
            </a:extLst>
          </p:cNvPr>
          <p:cNvSpPr/>
          <p:nvPr/>
        </p:nvSpPr>
        <p:spPr>
          <a:xfrm>
            <a:off x="1842655" y="6233984"/>
            <a:ext cx="1611745" cy="3048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1DC25EF1-26E0-7D93-97E9-ECD3DC313EDB}"/>
              </a:ext>
            </a:extLst>
          </p:cNvPr>
          <p:cNvSpPr/>
          <p:nvPr/>
        </p:nvSpPr>
        <p:spPr>
          <a:xfrm>
            <a:off x="1644074" y="1256145"/>
            <a:ext cx="1611745" cy="39455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EA2DFB04-8E25-5D66-42E0-D1DEB3416635}"/>
              </a:ext>
            </a:extLst>
          </p:cNvPr>
          <p:cNvPicPr>
            <a:picLocks noChangeAspect="1"/>
          </p:cNvPicPr>
          <p:nvPr/>
        </p:nvPicPr>
        <p:blipFill>
          <a:blip r:embed="rId3"/>
          <a:stretch>
            <a:fillRect/>
          </a:stretch>
        </p:blipFill>
        <p:spPr>
          <a:xfrm>
            <a:off x="5457325" y="1453422"/>
            <a:ext cx="5090601" cy="541067"/>
          </a:xfrm>
          <a:prstGeom prst="rect">
            <a:avLst/>
          </a:prstGeom>
        </p:spPr>
      </p:pic>
      <p:pic>
        <p:nvPicPr>
          <p:cNvPr id="11" name="Picture 10">
            <a:extLst>
              <a:ext uri="{FF2B5EF4-FFF2-40B4-BE49-F238E27FC236}">
                <a16:creationId xmlns:a16="http://schemas.microsoft.com/office/drawing/2014/main" id="{29B54DBE-A5B7-7685-F948-6B3EEE043B7F}"/>
              </a:ext>
            </a:extLst>
          </p:cNvPr>
          <p:cNvPicPr>
            <a:picLocks noChangeAspect="1"/>
          </p:cNvPicPr>
          <p:nvPr/>
        </p:nvPicPr>
        <p:blipFill>
          <a:blip r:embed="rId4"/>
          <a:stretch>
            <a:fillRect/>
          </a:stretch>
        </p:blipFill>
        <p:spPr>
          <a:xfrm>
            <a:off x="5615709" y="2409899"/>
            <a:ext cx="5245576" cy="3976485"/>
          </a:xfrm>
          <a:prstGeom prst="rect">
            <a:avLst/>
          </a:prstGeom>
        </p:spPr>
      </p:pic>
    </p:spTree>
    <p:extLst>
      <p:ext uri="{BB962C8B-B14F-4D97-AF65-F5344CB8AC3E}">
        <p14:creationId xmlns:p14="http://schemas.microsoft.com/office/powerpoint/2010/main" val="2501977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EFB725-D95B-844F-AC77-FF471952CB24}"/>
              </a:ext>
            </a:extLst>
          </p:cNvPr>
          <p:cNvPicPr>
            <a:picLocks noChangeAspect="1"/>
          </p:cNvPicPr>
          <p:nvPr/>
        </p:nvPicPr>
        <p:blipFill>
          <a:blip r:embed="rId2"/>
          <a:stretch>
            <a:fillRect/>
          </a:stretch>
        </p:blipFill>
        <p:spPr>
          <a:xfrm>
            <a:off x="1406734" y="2028041"/>
            <a:ext cx="8757683" cy="4642357"/>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Dynatrace  Problem Notification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UI, navigate to Settings -&gt; Integration -&gt; Problem Notification -&gt; Ansible Tower</a:t>
            </a:r>
          </a:p>
          <a:p>
            <a:pPr marL="0" indent="0">
              <a:buNone/>
            </a:pPr>
            <a:endParaRPr lang="en-US" dirty="0"/>
          </a:p>
          <a:p>
            <a:endParaRPr lang="en-US" dirty="0"/>
          </a:p>
          <a:p>
            <a:endParaRPr lang="en-US" dirty="0"/>
          </a:p>
          <a:p>
            <a:endParaRPr lang="en-US" dirty="0"/>
          </a:p>
        </p:txBody>
      </p:sp>
      <p:sp>
        <p:nvSpPr>
          <p:cNvPr id="7" name="Rectangle 6">
            <a:extLst>
              <a:ext uri="{FF2B5EF4-FFF2-40B4-BE49-F238E27FC236}">
                <a16:creationId xmlns:a16="http://schemas.microsoft.com/office/drawing/2014/main" id="{25D79F9C-B30B-B041-8D08-D965F8CFB799}"/>
              </a:ext>
            </a:extLst>
          </p:cNvPr>
          <p:cNvSpPr/>
          <p:nvPr/>
        </p:nvSpPr>
        <p:spPr>
          <a:xfrm>
            <a:off x="7251990" y="3799969"/>
            <a:ext cx="1564714" cy="8001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DB4E4DB-C5FA-4D41-A513-958439D82A28}"/>
              </a:ext>
            </a:extLst>
          </p:cNvPr>
          <p:cNvCxnSpPr>
            <a:cxnSpLocks/>
          </p:cNvCxnSpPr>
          <p:nvPr/>
        </p:nvCxnSpPr>
        <p:spPr>
          <a:xfrm flipH="1">
            <a:off x="8901112" y="4168391"/>
            <a:ext cx="19573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399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Configure Ansible Tower integration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440870"/>
            <a:ext cx="4509655" cy="5162550"/>
          </a:xfrm>
        </p:spPr>
        <p:txBody>
          <a:bodyPr>
            <a:normAutofit/>
          </a:bodyPr>
          <a:lstStyle/>
          <a:p>
            <a:r>
              <a:rPr lang="en-US" dirty="0"/>
              <a:t>Enter the Ansible Tower job template URL you were provided after the deployment</a:t>
            </a:r>
          </a:p>
          <a:p>
            <a:r>
              <a:rPr lang="en-US" dirty="0"/>
              <a:t>Enter the credentials to access Ansible</a:t>
            </a:r>
          </a:p>
          <a:p>
            <a:pPr lvl="1"/>
            <a:r>
              <a:rPr lang="en-US" dirty="0"/>
              <a:t>username : admin</a:t>
            </a:r>
          </a:p>
          <a:p>
            <a:pPr lvl="1"/>
            <a:r>
              <a:rPr lang="en-US" dirty="0"/>
              <a:t>password : Dynatrace</a:t>
            </a:r>
          </a:p>
          <a:p>
            <a:r>
              <a:rPr lang="en-US" dirty="0"/>
              <a:t>Click the Sent test notification button to validate your configuration</a:t>
            </a:r>
          </a:p>
          <a:p>
            <a:pPr lvl="1"/>
            <a:r>
              <a:rPr lang="en-US" dirty="0"/>
              <a:t>on success, a green confirmation message will be displayed</a:t>
            </a:r>
          </a:p>
          <a:p>
            <a:r>
              <a:rPr lang="en-US" dirty="0"/>
              <a:t>Save your configuration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52D2B97-AF4B-904E-9464-B19A00F5243D}"/>
              </a:ext>
            </a:extLst>
          </p:cNvPr>
          <p:cNvPicPr>
            <a:picLocks noChangeAspect="1"/>
          </p:cNvPicPr>
          <p:nvPr/>
        </p:nvPicPr>
        <p:blipFill>
          <a:blip r:embed="rId2"/>
          <a:stretch>
            <a:fillRect/>
          </a:stretch>
        </p:blipFill>
        <p:spPr>
          <a:xfrm>
            <a:off x="6643253" y="733548"/>
            <a:ext cx="4509655" cy="5706662"/>
          </a:xfrm>
          <a:prstGeom prst="rect">
            <a:avLst/>
          </a:prstGeom>
          <a:ln>
            <a:solidFill>
              <a:schemeClr val="tx1">
                <a:lumMod val="50000"/>
                <a:lumOff val="50000"/>
              </a:schemeClr>
            </a:solidFill>
          </a:ln>
        </p:spPr>
      </p:pic>
      <p:pic>
        <p:nvPicPr>
          <p:cNvPr id="8" name="Picture 7">
            <a:extLst>
              <a:ext uri="{FF2B5EF4-FFF2-40B4-BE49-F238E27FC236}">
                <a16:creationId xmlns:a16="http://schemas.microsoft.com/office/drawing/2014/main" id="{4A24F32E-824D-1A43-93D3-433CD9B1B2D8}"/>
              </a:ext>
            </a:extLst>
          </p:cNvPr>
          <p:cNvPicPr>
            <a:picLocks noChangeAspect="1"/>
          </p:cNvPicPr>
          <p:nvPr/>
        </p:nvPicPr>
        <p:blipFill>
          <a:blip r:embed="rId3"/>
          <a:stretch>
            <a:fillRect/>
          </a:stretch>
        </p:blipFill>
        <p:spPr>
          <a:xfrm>
            <a:off x="1298170" y="5803929"/>
            <a:ext cx="4509655" cy="854911"/>
          </a:xfrm>
          <a:prstGeom prst="rect">
            <a:avLst/>
          </a:prstGeom>
        </p:spPr>
      </p:pic>
      <p:cxnSp>
        <p:nvCxnSpPr>
          <p:cNvPr id="11" name="Straight Arrow Connector 10">
            <a:extLst>
              <a:ext uri="{FF2B5EF4-FFF2-40B4-BE49-F238E27FC236}">
                <a16:creationId xmlns:a16="http://schemas.microsoft.com/office/drawing/2014/main" id="{20AD87BE-F155-3249-AD84-6F4F4CB8D729}"/>
              </a:ext>
            </a:extLst>
          </p:cNvPr>
          <p:cNvCxnSpPr>
            <a:cxnSpLocks/>
          </p:cNvCxnSpPr>
          <p:nvPr/>
        </p:nvCxnSpPr>
        <p:spPr>
          <a:xfrm flipH="1">
            <a:off x="5807825" y="6246573"/>
            <a:ext cx="83542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771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AC6E-4D76-44AD-A485-AB04B505139C}"/>
              </a:ext>
            </a:extLst>
          </p:cNvPr>
          <p:cNvSpPr>
            <a:spLocks noGrp="1"/>
          </p:cNvSpPr>
          <p:nvPr>
            <p:ph type="title"/>
          </p:nvPr>
        </p:nvSpPr>
        <p:spPr/>
        <p:txBody>
          <a:bodyPr/>
          <a:lstStyle/>
          <a:p>
            <a:r>
              <a:rPr lang="en-US" dirty="0"/>
              <a:t>Adjust Anomaly Detection</a:t>
            </a:r>
          </a:p>
        </p:txBody>
      </p:sp>
      <p:sp>
        <p:nvSpPr>
          <p:cNvPr id="3" name="Text Placeholder 2">
            <a:extLst>
              <a:ext uri="{FF2B5EF4-FFF2-40B4-BE49-F238E27FC236}">
                <a16:creationId xmlns:a16="http://schemas.microsoft.com/office/drawing/2014/main" id="{6C5D2B73-249A-45A3-90BA-37CB3842F52D}"/>
              </a:ext>
            </a:extLst>
          </p:cNvPr>
          <p:cNvSpPr>
            <a:spLocks noGrp="1"/>
          </p:cNvSpPr>
          <p:nvPr>
            <p:ph type="body" sz="quarter" idx="10"/>
          </p:nvPr>
        </p:nvSpPr>
        <p:spPr>
          <a:xfrm>
            <a:off x="0" y="1303663"/>
            <a:ext cx="12192000" cy="4652963"/>
          </a:xfrm>
        </p:spPr>
        <p:txBody>
          <a:bodyPr/>
          <a:lstStyle/>
          <a:p>
            <a:pPr marL="0" indent="0">
              <a:buNone/>
            </a:pPr>
            <a:r>
              <a:rPr lang="en-US" dirty="0"/>
              <a:t>Both problem and anomaly detection in Dynatrace leverage AI technology. This means that the AI learns how each and every microservice behaves and baselines them. Therefore, in a demo scenario like we have right now, we have to override the AI engine with user-defined values to allow the creation of problems due to an artificial increase of a failure rate. (</a:t>
            </a:r>
            <a:r>
              <a:rPr lang="en-US" b="1" dirty="0"/>
              <a:t>Please note:</a:t>
            </a:r>
            <a:r>
              <a:rPr lang="en-US" dirty="0"/>
              <a:t> if we would have the application running and simulate end-user traffic for a couple of hours/days there would be no need for this step.)</a:t>
            </a:r>
          </a:p>
          <a:p>
            <a:pPr marL="0" indent="0">
              <a:buNone/>
            </a:pPr>
            <a:br>
              <a:rPr lang="en-US" dirty="0"/>
            </a:br>
            <a:r>
              <a:rPr lang="en-US" dirty="0"/>
              <a:t>In your Dynatrace tenant, navigate to “Transaction &amp; services” and filter by: </a:t>
            </a:r>
            <a:r>
              <a:rPr lang="en-US" i="1" dirty="0"/>
              <a:t>[Kubernetes]</a:t>
            </a:r>
            <a:r>
              <a:rPr lang="en-US" i="1" dirty="0" err="1"/>
              <a:t>app:carts</a:t>
            </a:r>
            <a:r>
              <a:rPr lang="en-US" dirty="0"/>
              <a:t> and </a:t>
            </a:r>
            <a:r>
              <a:rPr lang="en-US" i="1" dirty="0"/>
              <a:t>[Kubernetes]</a:t>
            </a:r>
            <a:r>
              <a:rPr lang="en-US" i="1" dirty="0" err="1"/>
              <a:t>environment:production</a:t>
            </a:r>
            <a:r>
              <a:rPr lang="en-US" dirty="0"/>
              <a:t> </a:t>
            </a:r>
          </a:p>
          <a:p>
            <a:pPr marL="0" indent="0">
              <a:buNone/>
            </a:pPr>
            <a:endParaRPr lang="en-US" dirty="0"/>
          </a:p>
        </p:txBody>
      </p:sp>
      <p:grpSp>
        <p:nvGrpSpPr>
          <p:cNvPr id="6" name="Group 5">
            <a:extLst>
              <a:ext uri="{FF2B5EF4-FFF2-40B4-BE49-F238E27FC236}">
                <a16:creationId xmlns:a16="http://schemas.microsoft.com/office/drawing/2014/main" id="{12D21AFF-5300-4144-B84D-A9DB55231561}"/>
              </a:ext>
            </a:extLst>
          </p:cNvPr>
          <p:cNvGrpSpPr/>
          <p:nvPr/>
        </p:nvGrpSpPr>
        <p:grpSpPr>
          <a:xfrm>
            <a:off x="2331932" y="4444615"/>
            <a:ext cx="7528136" cy="2329613"/>
            <a:chOff x="2331932" y="4444615"/>
            <a:chExt cx="7528136" cy="2329613"/>
          </a:xfrm>
        </p:grpSpPr>
        <p:pic>
          <p:nvPicPr>
            <p:cNvPr id="4" name="Picture 3">
              <a:extLst>
                <a:ext uri="{FF2B5EF4-FFF2-40B4-BE49-F238E27FC236}">
                  <a16:creationId xmlns:a16="http://schemas.microsoft.com/office/drawing/2014/main" id="{51FB7A64-CE1A-40FC-9C50-0757DFA1DB8D}"/>
                </a:ext>
              </a:extLst>
            </p:cNvPr>
            <p:cNvPicPr>
              <a:picLocks noChangeAspect="1"/>
            </p:cNvPicPr>
            <p:nvPr/>
          </p:nvPicPr>
          <p:blipFill rotWithShape="1">
            <a:blip r:embed="rId2"/>
            <a:srcRect t="21415" b="22326"/>
            <a:stretch/>
          </p:blipFill>
          <p:spPr>
            <a:xfrm>
              <a:off x="2331932" y="4444615"/>
              <a:ext cx="7528136" cy="2329613"/>
            </a:xfrm>
            <a:prstGeom prst="rect">
              <a:avLst/>
            </a:prstGeom>
            <a:ln>
              <a:solidFill>
                <a:schemeClr val="tx1"/>
              </a:solidFill>
            </a:ln>
          </p:spPr>
        </p:pic>
        <p:sp>
          <p:nvSpPr>
            <p:cNvPr id="5" name="Rectangle 4">
              <a:extLst>
                <a:ext uri="{FF2B5EF4-FFF2-40B4-BE49-F238E27FC236}">
                  <a16:creationId xmlns:a16="http://schemas.microsoft.com/office/drawing/2014/main" id="{78743728-5328-4F61-AB36-BD38D3835EC9}"/>
                </a:ext>
              </a:extLst>
            </p:cNvPr>
            <p:cNvSpPr/>
            <p:nvPr/>
          </p:nvSpPr>
          <p:spPr>
            <a:xfrm>
              <a:off x="4197427" y="6400799"/>
              <a:ext cx="3470313" cy="3403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33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p:txBody>
          <a:bodyPr/>
          <a:lstStyle/>
          <a:p>
            <a:r>
              <a:rPr lang="en-US" dirty="0"/>
              <a:t>Click on the </a:t>
            </a:r>
            <a:r>
              <a:rPr lang="en-US" b="1" dirty="0" err="1"/>
              <a:t>ItemsController</a:t>
            </a:r>
            <a:r>
              <a:rPr lang="en-US" b="1" dirty="0"/>
              <a:t> </a:t>
            </a:r>
            <a:r>
              <a:rPr lang="en-US" dirty="0"/>
              <a:t>and then on the three dots ( … ) next to the service name. Click on </a:t>
            </a:r>
            <a:r>
              <a:rPr lang="en-US" i="1" dirty="0"/>
              <a:t>Edit</a:t>
            </a:r>
          </a:p>
        </p:txBody>
      </p:sp>
      <p:pic>
        <p:nvPicPr>
          <p:cNvPr id="6" name="Picture 5">
            <a:extLst>
              <a:ext uri="{FF2B5EF4-FFF2-40B4-BE49-F238E27FC236}">
                <a16:creationId xmlns:a16="http://schemas.microsoft.com/office/drawing/2014/main" id="{81C58828-02DB-4C21-A68C-37614F91FF57}"/>
              </a:ext>
            </a:extLst>
          </p:cNvPr>
          <p:cNvPicPr>
            <a:picLocks noChangeAspect="1"/>
          </p:cNvPicPr>
          <p:nvPr/>
        </p:nvPicPr>
        <p:blipFill>
          <a:blip r:embed="rId2"/>
          <a:stretch>
            <a:fillRect/>
          </a:stretch>
        </p:blipFill>
        <p:spPr>
          <a:xfrm>
            <a:off x="2071687" y="2130424"/>
            <a:ext cx="8048625" cy="4362450"/>
          </a:xfrm>
          <a:prstGeom prst="rect">
            <a:avLst/>
          </a:prstGeom>
          <a:ln>
            <a:solidFill>
              <a:schemeClr val="tx1"/>
            </a:solidFill>
          </a:ln>
        </p:spPr>
      </p:pic>
    </p:spTree>
    <p:extLst>
      <p:ext uri="{BB962C8B-B14F-4D97-AF65-F5344CB8AC3E}">
        <p14:creationId xmlns:p14="http://schemas.microsoft.com/office/powerpoint/2010/main" val="2702891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2971B-3167-4D90-AB85-1C73AEC2B103}"/>
              </a:ext>
            </a:extLst>
          </p:cNvPr>
          <p:cNvSpPr>
            <a:spLocks noGrp="1"/>
          </p:cNvSpPr>
          <p:nvPr>
            <p:ph type="title"/>
          </p:nvPr>
        </p:nvSpPr>
        <p:spPr/>
        <p:txBody>
          <a:bodyPr/>
          <a:lstStyle/>
          <a:p>
            <a:r>
              <a:rPr lang="en-US" dirty="0"/>
              <a:t>Adjust Anomaly Detection (Cont.)</a:t>
            </a:r>
          </a:p>
        </p:txBody>
      </p:sp>
      <p:sp>
        <p:nvSpPr>
          <p:cNvPr id="3" name="Text Placeholder 2">
            <a:extLst>
              <a:ext uri="{FF2B5EF4-FFF2-40B4-BE49-F238E27FC236}">
                <a16:creationId xmlns:a16="http://schemas.microsoft.com/office/drawing/2014/main" id="{D898C581-6A90-4D06-AE1C-29BD586AD136}"/>
              </a:ext>
            </a:extLst>
          </p:cNvPr>
          <p:cNvSpPr>
            <a:spLocks noGrp="1"/>
          </p:cNvSpPr>
          <p:nvPr>
            <p:ph type="body" sz="quarter" idx="10"/>
          </p:nvPr>
        </p:nvSpPr>
        <p:spPr>
          <a:xfrm>
            <a:off x="838200" y="1303662"/>
            <a:ext cx="10515600" cy="4652963"/>
          </a:xfrm>
        </p:spPr>
        <p:txBody>
          <a:bodyPr/>
          <a:lstStyle/>
          <a:p>
            <a:pPr marL="0" indent="0">
              <a:buNone/>
            </a:pPr>
            <a:r>
              <a:rPr lang="en-US" dirty="0"/>
              <a:t>On the next screen, edit the anomaly detection settings as seen in the following screenshot. - </a:t>
            </a:r>
            <a:r>
              <a:rPr lang="en-US" b="1" dirty="0"/>
              <a:t>Global anomaly detection</a:t>
            </a:r>
            <a:r>
              <a:rPr lang="en-US" dirty="0"/>
              <a:t> has to be </a:t>
            </a:r>
            <a:r>
              <a:rPr lang="en-US" b="1" dirty="0"/>
              <a:t>turned off</a:t>
            </a:r>
            <a:r>
              <a:rPr lang="en-US" dirty="0"/>
              <a:t> - Detect increases in </a:t>
            </a:r>
            <a:r>
              <a:rPr lang="en-US" b="1" dirty="0"/>
              <a:t>failure rate</a:t>
            </a:r>
            <a:r>
              <a:rPr lang="en-US" dirty="0"/>
              <a:t> using </a:t>
            </a:r>
            <a:r>
              <a:rPr lang="en-US" b="1" dirty="0"/>
              <a:t>fixed thresholds</a:t>
            </a:r>
            <a:r>
              <a:rPr lang="en-US" dirty="0"/>
              <a:t> - Alert if </a:t>
            </a:r>
            <a:r>
              <a:rPr lang="en-US" b="1" dirty="0"/>
              <a:t>0 %</a:t>
            </a:r>
            <a:r>
              <a:rPr lang="en-US" dirty="0"/>
              <a:t> custom failure rate threshold is exceed during any 5-minute period. - Sensitivity: </a:t>
            </a:r>
            <a:r>
              <a:rPr lang="en-US" b="1" dirty="0"/>
              <a:t>High</a:t>
            </a:r>
            <a:endParaRPr lang="en-US" i="1" dirty="0"/>
          </a:p>
        </p:txBody>
      </p:sp>
      <p:grpSp>
        <p:nvGrpSpPr>
          <p:cNvPr id="8" name="Group 7">
            <a:extLst>
              <a:ext uri="{FF2B5EF4-FFF2-40B4-BE49-F238E27FC236}">
                <a16:creationId xmlns:a16="http://schemas.microsoft.com/office/drawing/2014/main" id="{A8A2144A-A429-476F-BA8C-8A700C5589B0}"/>
              </a:ext>
            </a:extLst>
          </p:cNvPr>
          <p:cNvGrpSpPr/>
          <p:nvPr/>
        </p:nvGrpSpPr>
        <p:grpSpPr>
          <a:xfrm>
            <a:off x="1450353" y="2475162"/>
            <a:ext cx="9291294" cy="4382838"/>
            <a:chOff x="1450353" y="2475162"/>
            <a:chExt cx="9291294" cy="4382838"/>
          </a:xfrm>
        </p:grpSpPr>
        <p:pic>
          <p:nvPicPr>
            <p:cNvPr id="4" name="Picture 3">
              <a:extLst>
                <a:ext uri="{FF2B5EF4-FFF2-40B4-BE49-F238E27FC236}">
                  <a16:creationId xmlns:a16="http://schemas.microsoft.com/office/drawing/2014/main" id="{744716A4-1AC8-4976-B919-C101CB1043BE}"/>
                </a:ext>
              </a:extLst>
            </p:cNvPr>
            <p:cNvPicPr>
              <a:picLocks noChangeAspect="1"/>
            </p:cNvPicPr>
            <p:nvPr/>
          </p:nvPicPr>
          <p:blipFill>
            <a:blip r:embed="rId3"/>
            <a:stretch>
              <a:fillRect/>
            </a:stretch>
          </p:blipFill>
          <p:spPr>
            <a:xfrm>
              <a:off x="1450353" y="2475162"/>
              <a:ext cx="9291294" cy="4382838"/>
            </a:xfrm>
            <a:prstGeom prst="rect">
              <a:avLst/>
            </a:prstGeom>
            <a:ln>
              <a:solidFill>
                <a:schemeClr val="tx1"/>
              </a:solidFill>
            </a:ln>
          </p:spPr>
        </p:pic>
        <p:sp>
          <p:nvSpPr>
            <p:cNvPr id="5" name="Rectangle 4">
              <a:extLst>
                <a:ext uri="{FF2B5EF4-FFF2-40B4-BE49-F238E27FC236}">
                  <a16:creationId xmlns:a16="http://schemas.microsoft.com/office/drawing/2014/main" id="{5533A5A9-FF20-4864-91F4-4727D7C0729B}"/>
                </a:ext>
              </a:extLst>
            </p:cNvPr>
            <p:cNvSpPr/>
            <p:nvPr/>
          </p:nvSpPr>
          <p:spPr>
            <a:xfrm>
              <a:off x="3767768" y="3272010"/>
              <a:ext cx="2489812" cy="4957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66D0DDC-43E3-4864-846F-227209B6B161}"/>
                </a:ext>
              </a:extLst>
            </p:cNvPr>
            <p:cNvSpPr/>
            <p:nvPr/>
          </p:nvSpPr>
          <p:spPr>
            <a:xfrm>
              <a:off x="3767768" y="5600412"/>
              <a:ext cx="5651653" cy="12575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82083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Launch Campaign playbook</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Navigate back to the Ansible Tower UI</a:t>
            </a:r>
          </a:p>
          <a:p>
            <a:r>
              <a:rPr lang="en-US" dirty="0"/>
              <a:t>From the side menu, navigate to Resources -&gt; Templates</a:t>
            </a:r>
          </a:p>
          <a:p>
            <a:r>
              <a:rPr lang="en-US" dirty="0"/>
              <a:t>Click on the rocket icon to launch the start-campaign playbook</a:t>
            </a:r>
          </a:p>
          <a:p>
            <a:r>
              <a:rPr lang="en-US" dirty="0"/>
              <a:t>Hit Next on the prompt popup window and then Launch</a:t>
            </a:r>
          </a:p>
          <a:p>
            <a:r>
              <a:rPr lang="en-US" dirty="0"/>
              <a:t>As the playbook runs, the output will be displayed. Validate that the recap shows OK=2	</a:t>
            </a:r>
          </a:p>
          <a:p>
            <a:endParaRPr lang="en-US" dirty="0"/>
          </a:p>
          <a:p>
            <a:endParaRPr lang="en-US" dirty="0"/>
          </a:p>
        </p:txBody>
      </p:sp>
      <p:pic>
        <p:nvPicPr>
          <p:cNvPr id="5" name="Picture 4">
            <a:extLst>
              <a:ext uri="{FF2B5EF4-FFF2-40B4-BE49-F238E27FC236}">
                <a16:creationId xmlns:a16="http://schemas.microsoft.com/office/drawing/2014/main" id="{9335CA06-15F0-A54E-B196-C97148E4D57B}"/>
              </a:ext>
            </a:extLst>
          </p:cNvPr>
          <p:cNvPicPr>
            <a:picLocks noChangeAspect="1"/>
          </p:cNvPicPr>
          <p:nvPr/>
        </p:nvPicPr>
        <p:blipFill>
          <a:blip r:embed="rId2"/>
          <a:stretch>
            <a:fillRect/>
          </a:stretch>
        </p:blipFill>
        <p:spPr>
          <a:xfrm>
            <a:off x="105369" y="3638564"/>
            <a:ext cx="6497582" cy="2540577"/>
          </a:xfrm>
          <a:prstGeom prst="rect">
            <a:avLst/>
          </a:prstGeom>
        </p:spPr>
      </p:pic>
      <p:pic>
        <p:nvPicPr>
          <p:cNvPr id="9" name="Picture 8">
            <a:extLst>
              <a:ext uri="{FF2B5EF4-FFF2-40B4-BE49-F238E27FC236}">
                <a16:creationId xmlns:a16="http://schemas.microsoft.com/office/drawing/2014/main" id="{E531D513-CE51-884C-A33C-8D3FB7DE6663}"/>
              </a:ext>
            </a:extLst>
          </p:cNvPr>
          <p:cNvPicPr>
            <a:picLocks noChangeAspect="1"/>
          </p:cNvPicPr>
          <p:nvPr/>
        </p:nvPicPr>
        <p:blipFill>
          <a:blip r:embed="rId3"/>
          <a:stretch>
            <a:fillRect/>
          </a:stretch>
        </p:blipFill>
        <p:spPr>
          <a:xfrm>
            <a:off x="6759504" y="3977262"/>
            <a:ext cx="5335519" cy="1703108"/>
          </a:xfrm>
          <a:prstGeom prst="rect">
            <a:avLst/>
          </a:prstGeom>
        </p:spPr>
      </p:pic>
    </p:spTree>
    <p:extLst>
      <p:ext uri="{BB962C8B-B14F-4D97-AF65-F5344CB8AC3E}">
        <p14:creationId xmlns:p14="http://schemas.microsoft.com/office/powerpoint/2010/main" val="1344688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10515600" cy="5162550"/>
          </a:xfrm>
        </p:spPr>
        <p:txBody>
          <a:bodyPr>
            <a:normAutofit/>
          </a:bodyPr>
          <a:lstStyle/>
          <a:p>
            <a:r>
              <a:rPr lang="en-US" dirty="0"/>
              <a:t>In the Dynatrace console, navigate to Transactions &amp; Services and drill-down into the production </a:t>
            </a:r>
            <a:r>
              <a:rPr lang="en-US" dirty="0" err="1"/>
              <a:t>ItemsController</a:t>
            </a:r>
            <a:r>
              <a:rPr lang="en-US" dirty="0"/>
              <a:t> service</a:t>
            </a:r>
          </a:p>
          <a:p>
            <a:pPr lvl="1"/>
            <a:r>
              <a:rPr lang="en-US" dirty="0"/>
              <a:t>Tip : filter by tag : [Kubernetes]</a:t>
            </a:r>
            <a:r>
              <a:rPr lang="en-US" dirty="0" err="1"/>
              <a:t>stage:prod</a:t>
            </a:r>
            <a:r>
              <a:rPr lang="en-US" dirty="0"/>
              <a:t> to only display services in production</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2AA571AB-34DE-E043-85CF-231234857BBC}"/>
              </a:ext>
            </a:extLst>
          </p:cNvPr>
          <p:cNvPicPr>
            <a:picLocks noChangeAspect="1"/>
          </p:cNvPicPr>
          <p:nvPr/>
        </p:nvPicPr>
        <p:blipFill>
          <a:blip r:embed="rId2"/>
          <a:stretch>
            <a:fillRect/>
          </a:stretch>
        </p:blipFill>
        <p:spPr>
          <a:xfrm>
            <a:off x="1914478" y="2817098"/>
            <a:ext cx="7228009" cy="3897456"/>
          </a:xfrm>
          <a:prstGeom prst="rect">
            <a:avLst/>
          </a:prstGeom>
          <a:ln>
            <a:solidFill>
              <a:schemeClr val="tx1">
                <a:lumMod val="50000"/>
                <a:lumOff val="50000"/>
              </a:schemeClr>
            </a:solidFill>
          </a:ln>
        </p:spPr>
      </p:pic>
      <p:sp>
        <p:nvSpPr>
          <p:cNvPr id="7" name="Rectangle 6">
            <a:extLst>
              <a:ext uri="{FF2B5EF4-FFF2-40B4-BE49-F238E27FC236}">
                <a16:creationId xmlns:a16="http://schemas.microsoft.com/office/drawing/2014/main" id="{19089DA9-1F59-F14D-8223-DA4C9595E0E8}"/>
              </a:ext>
            </a:extLst>
          </p:cNvPr>
          <p:cNvSpPr/>
          <p:nvPr/>
        </p:nvSpPr>
        <p:spPr>
          <a:xfrm>
            <a:off x="3075709" y="3993932"/>
            <a:ext cx="2175164" cy="2455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04036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200" y="1524000"/>
            <a:ext cx="4689764" cy="2951018"/>
          </a:xfrm>
        </p:spPr>
        <p:txBody>
          <a:bodyPr>
            <a:normAutofit/>
          </a:bodyPr>
          <a:lstStyle/>
          <a:p>
            <a:r>
              <a:rPr lang="en-US" dirty="0"/>
              <a:t>Look at the Service events. </a:t>
            </a:r>
          </a:p>
          <a:p>
            <a:r>
              <a:rPr lang="en-US" dirty="0"/>
              <a:t>The Start Campaign playbook have notified Dynatrace when the promotional rate was changed to 50%</a:t>
            </a:r>
          </a:p>
          <a:p>
            <a:pPr marL="0" indent="0">
              <a:buNone/>
            </a:pPr>
            <a:r>
              <a:rPr lang="en-US" dirty="0"/>
              <a:t>	</a:t>
            </a:r>
          </a:p>
          <a:p>
            <a:endParaRPr lang="en-US" dirty="0"/>
          </a:p>
          <a:p>
            <a:endParaRPr lang="en-US" dirty="0"/>
          </a:p>
        </p:txBody>
      </p:sp>
      <p:pic>
        <p:nvPicPr>
          <p:cNvPr id="5" name="Picture 4">
            <a:extLst>
              <a:ext uri="{FF2B5EF4-FFF2-40B4-BE49-F238E27FC236}">
                <a16:creationId xmlns:a16="http://schemas.microsoft.com/office/drawing/2014/main" id="{2F6D4E28-C3CE-3843-A099-AABD334F8B12}"/>
              </a:ext>
            </a:extLst>
          </p:cNvPr>
          <p:cNvPicPr>
            <a:picLocks noChangeAspect="1"/>
          </p:cNvPicPr>
          <p:nvPr/>
        </p:nvPicPr>
        <p:blipFill>
          <a:blip r:embed="rId2"/>
          <a:stretch>
            <a:fillRect/>
          </a:stretch>
        </p:blipFill>
        <p:spPr>
          <a:xfrm>
            <a:off x="6262255" y="1524000"/>
            <a:ext cx="5555673" cy="4651261"/>
          </a:xfrm>
          <a:prstGeom prst="rect">
            <a:avLst/>
          </a:prstGeom>
          <a:ln>
            <a:solidFill>
              <a:schemeClr val="tx1">
                <a:lumMod val="50000"/>
                <a:lumOff val="50000"/>
              </a:schemeClr>
            </a:solidFill>
          </a:ln>
        </p:spPr>
      </p:pic>
    </p:spTree>
    <p:extLst>
      <p:ext uri="{BB962C8B-B14F-4D97-AF65-F5344CB8AC3E}">
        <p14:creationId xmlns:p14="http://schemas.microsoft.com/office/powerpoint/2010/main" val="14551367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promotional campaign</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620491" cy="5162550"/>
          </a:xfrm>
        </p:spPr>
        <p:txBody>
          <a:bodyPr>
            <a:normAutofit/>
          </a:bodyPr>
          <a:lstStyle/>
          <a:p>
            <a:r>
              <a:rPr lang="en-US" dirty="0"/>
              <a:t>You should see the Failure Rate increasing, eventually leading to Dynatrace detecting a Problem</a:t>
            </a:r>
          </a:p>
          <a:p>
            <a:pPr lvl="1"/>
            <a:r>
              <a:rPr lang="en-US" dirty="0"/>
              <a:t>You might need to refresh your browser a few times</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D9F6A64F-CF08-874D-A76B-494C3E1FF57A}"/>
              </a:ext>
            </a:extLst>
          </p:cNvPr>
          <p:cNvPicPr>
            <a:picLocks noChangeAspect="1"/>
          </p:cNvPicPr>
          <p:nvPr/>
        </p:nvPicPr>
        <p:blipFill>
          <a:blip r:embed="rId2"/>
          <a:stretch>
            <a:fillRect/>
          </a:stretch>
        </p:blipFill>
        <p:spPr>
          <a:xfrm>
            <a:off x="6210300" y="1560230"/>
            <a:ext cx="5437909" cy="2529260"/>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A066DC05-4910-0B4A-8DFE-0F4549872750}"/>
              </a:ext>
            </a:extLst>
          </p:cNvPr>
          <p:cNvPicPr>
            <a:picLocks noChangeAspect="1"/>
          </p:cNvPicPr>
          <p:nvPr/>
        </p:nvPicPr>
        <p:blipFill>
          <a:blip r:embed="rId3"/>
          <a:stretch>
            <a:fillRect/>
          </a:stretch>
        </p:blipFill>
        <p:spPr>
          <a:xfrm>
            <a:off x="3875809" y="4686300"/>
            <a:ext cx="7772400" cy="1295400"/>
          </a:xfrm>
          <a:prstGeom prst="rect">
            <a:avLst/>
          </a:prstGeom>
          <a:ln>
            <a:solidFill>
              <a:schemeClr val="tx1">
                <a:lumMod val="50000"/>
                <a:lumOff val="50000"/>
              </a:schemeClr>
            </a:solidFill>
          </a:ln>
        </p:spPr>
      </p:pic>
    </p:spTree>
    <p:extLst>
      <p:ext uri="{BB962C8B-B14F-4D97-AF65-F5344CB8AC3E}">
        <p14:creationId xmlns:p14="http://schemas.microsoft.com/office/powerpoint/2010/main" val="3232871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Go back to the Service view</a:t>
            </a:r>
          </a:p>
          <a:p>
            <a:r>
              <a:rPr lang="en-US" dirty="0"/>
              <a:t>The comments section will show the remediation actions taken by Ansible Tower</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EF5D6BF-41F7-CC47-853C-BBF0E8FEAB81}"/>
              </a:ext>
            </a:extLst>
          </p:cNvPr>
          <p:cNvPicPr>
            <a:picLocks noChangeAspect="1"/>
          </p:cNvPicPr>
          <p:nvPr/>
        </p:nvPicPr>
        <p:blipFill>
          <a:blip r:embed="rId2"/>
          <a:stretch>
            <a:fillRect/>
          </a:stretch>
        </p:blipFill>
        <p:spPr>
          <a:xfrm>
            <a:off x="5267039" y="1272766"/>
            <a:ext cx="5592618" cy="5413784"/>
          </a:xfrm>
          <a:prstGeom prst="rect">
            <a:avLst/>
          </a:prstGeom>
        </p:spPr>
      </p:pic>
      <p:sp>
        <p:nvSpPr>
          <p:cNvPr id="6" name="Rectangle 5">
            <a:extLst>
              <a:ext uri="{FF2B5EF4-FFF2-40B4-BE49-F238E27FC236}">
                <a16:creationId xmlns:a16="http://schemas.microsoft.com/office/drawing/2014/main" id="{275378C1-8F60-9D44-B44C-3658257C71F1}"/>
              </a:ext>
            </a:extLst>
          </p:cNvPr>
          <p:cNvSpPr/>
          <p:nvPr/>
        </p:nvSpPr>
        <p:spPr>
          <a:xfrm>
            <a:off x="5407029" y="5328511"/>
            <a:ext cx="3235901" cy="1159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3241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33F04F-B7D7-4E77-DA9E-910C4D5A1B2B}"/>
              </a:ext>
            </a:extLst>
          </p:cNvPr>
          <p:cNvPicPr>
            <a:picLocks noChangeAspect="1"/>
          </p:cNvPicPr>
          <p:nvPr/>
        </p:nvPicPr>
        <p:blipFill>
          <a:blip r:embed="rId2"/>
          <a:stretch>
            <a:fillRect/>
          </a:stretch>
        </p:blipFill>
        <p:spPr>
          <a:xfrm>
            <a:off x="838200" y="1318077"/>
            <a:ext cx="6569009" cy="4221846"/>
          </a:xfrm>
          <a:prstGeom prst="rect">
            <a:avLst/>
          </a:prstGeom>
        </p:spPr>
      </p:pic>
      <p:sp>
        <p:nvSpPr>
          <p:cNvPr id="2" name="Title 1">
            <a:extLst>
              <a:ext uri="{FF2B5EF4-FFF2-40B4-BE49-F238E27FC236}">
                <a16:creationId xmlns:a16="http://schemas.microsoft.com/office/drawing/2014/main" id="{1F99FC43-1F37-8B15-7242-AA1F9744D4F9}"/>
              </a:ext>
            </a:extLst>
          </p:cNvPr>
          <p:cNvSpPr>
            <a:spLocks noGrp="1"/>
          </p:cNvSpPr>
          <p:nvPr>
            <p:ph type="title"/>
          </p:nvPr>
        </p:nvSpPr>
        <p:spPr/>
        <p:txBody>
          <a:bodyPr/>
          <a:lstStyle/>
          <a:p>
            <a:r>
              <a:rPr lang="en-IN" dirty="0"/>
              <a:t>Set Up GKE Cluster</a:t>
            </a:r>
          </a:p>
        </p:txBody>
      </p:sp>
      <p:sp>
        <p:nvSpPr>
          <p:cNvPr id="5" name="Rectangle 4">
            <a:extLst>
              <a:ext uri="{FF2B5EF4-FFF2-40B4-BE49-F238E27FC236}">
                <a16:creationId xmlns:a16="http://schemas.microsoft.com/office/drawing/2014/main" id="{B29DEC76-D733-F984-029D-1A50D1F72EBF}"/>
              </a:ext>
            </a:extLst>
          </p:cNvPr>
          <p:cNvSpPr/>
          <p:nvPr/>
        </p:nvSpPr>
        <p:spPr>
          <a:xfrm>
            <a:off x="1154546" y="3747536"/>
            <a:ext cx="3269674" cy="36823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C95D03F7-3246-2B06-7929-39D16482EE5F}"/>
              </a:ext>
            </a:extLst>
          </p:cNvPr>
          <p:cNvSpPr txBox="1"/>
          <p:nvPr/>
        </p:nvSpPr>
        <p:spPr>
          <a:xfrm>
            <a:off x="1547181" y="1747397"/>
            <a:ext cx="2669137" cy="421343"/>
          </a:xfrm>
          <a:prstGeom prst="rect">
            <a:avLst/>
          </a:prstGeom>
          <a:noFill/>
          <a:ln>
            <a:solidFill>
              <a:srgbClr val="FF0000"/>
            </a:solidFill>
          </a:ln>
        </p:spPr>
        <p:txBody>
          <a:bodyPr wrap="square">
            <a:spAutoFit/>
          </a:bodyPr>
          <a:lstStyle/>
          <a:p>
            <a:r>
              <a:rPr lang="en-IN" dirty="0">
                <a:solidFill>
                  <a:srgbClr val="FF0000"/>
                </a:solidFill>
              </a:rPr>
              <a:t>Use cost-optimized cluster</a:t>
            </a:r>
          </a:p>
        </p:txBody>
      </p:sp>
      <p:pic>
        <p:nvPicPr>
          <p:cNvPr id="12" name="Picture 11">
            <a:extLst>
              <a:ext uri="{FF2B5EF4-FFF2-40B4-BE49-F238E27FC236}">
                <a16:creationId xmlns:a16="http://schemas.microsoft.com/office/drawing/2014/main" id="{E7D385B8-5105-0C80-5483-A82D5A9E5E99}"/>
              </a:ext>
            </a:extLst>
          </p:cNvPr>
          <p:cNvPicPr>
            <a:picLocks noChangeAspect="1"/>
          </p:cNvPicPr>
          <p:nvPr/>
        </p:nvPicPr>
        <p:blipFill>
          <a:blip r:embed="rId3"/>
          <a:stretch>
            <a:fillRect/>
          </a:stretch>
        </p:blipFill>
        <p:spPr>
          <a:xfrm>
            <a:off x="179283" y="1356739"/>
            <a:ext cx="11833435" cy="4366194"/>
          </a:xfrm>
          <a:prstGeom prst="rect">
            <a:avLst/>
          </a:prstGeom>
        </p:spPr>
      </p:pic>
      <p:sp>
        <p:nvSpPr>
          <p:cNvPr id="13" name="TextBox 12">
            <a:extLst>
              <a:ext uri="{FF2B5EF4-FFF2-40B4-BE49-F238E27FC236}">
                <a16:creationId xmlns:a16="http://schemas.microsoft.com/office/drawing/2014/main" id="{3B7127B3-9B23-CCAD-7B7B-00C348B7524E}"/>
              </a:ext>
            </a:extLst>
          </p:cNvPr>
          <p:cNvSpPr txBox="1"/>
          <p:nvPr/>
        </p:nvSpPr>
        <p:spPr>
          <a:xfrm>
            <a:off x="8969624" y="4711396"/>
            <a:ext cx="2833342" cy="417171"/>
          </a:xfrm>
          <a:prstGeom prst="rect">
            <a:avLst/>
          </a:prstGeom>
          <a:noFill/>
          <a:ln>
            <a:solidFill>
              <a:srgbClr val="FF0000"/>
            </a:solidFill>
          </a:ln>
        </p:spPr>
        <p:txBody>
          <a:bodyPr wrap="square">
            <a:spAutoFit/>
          </a:bodyPr>
          <a:lstStyle/>
          <a:p>
            <a:r>
              <a:rPr lang="en-IN" dirty="0">
                <a:solidFill>
                  <a:srgbClr val="FF0000"/>
                </a:solidFill>
              </a:rPr>
              <a:t>Till Step 3 use default values</a:t>
            </a:r>
          </a:p>
        </p:txBody>
      </p:sp>
    </p:spTree>
    <p:extLst>
      <p:ext uri="{BB962C8B-B14F-4D97-AF65-F5344CB8AC3E}">
        <p14:creationId xmlns:p14="http://schemas.microsoft.com/office/powerpoint/2010/main" val="194621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DA1D6B-B351-1A46-8A02-30DA23EB5D6E}"/>
              </a:ext>
            </a:extLst>
          </p:cNvPr>
          <p:cNvPicPr>
            <a:picLocks noChangeAspect="1"/>
          </p:cNvPicPr>
          <p:nvPr/>
        </p:nvPicPr>
        <p:blipFill>
          <a:blip r:embed="rId2"/>
          <a:stretch>
            <a:fillRect/>
          </a:stretch>
        </p:blipFill>
        <p:spPr>
          <a:xfrm>
            <a:off x="4888926" y="1185100"/>
            <a:ext cx="6153150" cy="5421906"/>
          </a:xfrm>
          <a:prstGeom prst="rect">
            <a:avLst/>
          </a:prstGeom>
          <a:ln>
            <a:solidFill>
              <a:schemeClr val="tx1">
                <a:lumMod val="50000"/>
                <a:lumOff val="50000"/>
              </a:schemeClr>
            </a:solidFill>
          </a:ln>
        </p:spPr>
      </p:pic>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3290455" cy="5162550"/>
          </a:xfrm>
        </p:spPr>
        <p:txBody>
          <a:bodyPr>
            <a:normAutofit/>
          </a:bodyPr>
          <a:lstStyle/>
          <a:p>
            <a:r>
              <a:rPr lang="en-US" dirty="0"/>
              <a:t>Drill-down in the Problem.</a:t>
            </a:r>
          </a:p>
          <a:p>
            <a:r>
              <a:rPr lang="en-US" dirty="0"/>
              <a:t>You will see a new configuration change event reported by Ansible Tower</a:t>
            </a:r>
          </a:p>
          <a:p>
            <a:r>
              <a:rPr lang="en-US" dirty="0"/>
              <a:t>The promotional rate has been set back to 0% to remediate to the transaction failures</a:t>
            </a:r>
          </a:p>
          <a:p>
            <a:pPr marL="0" indent="0">
              <a:buNone/>
            </a:pPr>
            <a:r>
              <a:rPr lang="en-US" dirty="0"/>
              <a:t>	</a:t>
            </a:r>
          </a:p>
          <a:p>
            <a:endParaRPr lang="en-US" dirty="0"/>
          </a:p>
          <a:p>
            <a:endParaRPr lang="en-US" dirty="0"/>
          </a:p>
        </p:txBody>
      </p:sp>
    </p:spTree>
    <p:extLst>
      <p:ext uri="{BB962C8B-B14F-4D97-AF65-F5344CB8AC3E}">
        <p14:creationId xmlns:p14="http://schemas.microsoft.com/office/powerpoint/2010/main" val="1205018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dirty="0"/>
              <a:t>Observe the auto-remediation playbook actions</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4000"/>
            <a:ext cx="4828310" cy="5162550"/>
          </a:xfrm>
        </p:spPr>
        <p:txBody>
          <a:bodyPr>
            <a:normAutofit/>
          </a:bodyPr>
          <a:lstStyle/>
          <a:p>
            <a:r>
              <a:rPr lang="en-US" dirty="0"/>
              <a:t>Jobs executed in Ansible Tower</a:t>
            </a:r>
          </a:p>
          <a:p>
            <a:pPr lvl="1"/>
            <a:r>
              <a:rPr lang="en-US" dirty="0"/>
              <a:t>start-campaign (set rate to 50%)</a:t>
            </a:r>
          </a:p>
          <a:p>
            <a:pPr lvl="1"/>
            <a:r>
              <a:rPr lang="en-US" dirty="0"/>
              <a:t>remediation</a:t>
            </a:r>
          </a:p>
          <a:p>
            <a:pPr lvl="2"/>
            <a:r>
              <a:rPr lang="en-US" dirty="0"/>
              <a:t>push comment to Dynatrace Problem</a:t>
            </a:r>
          </a:p>
          <a:p>
            <a:pPr lvl="2"/>
            <a:r>
              <a:rPr lang="en-US" dirty="0"/>
              <a:t>retrieve problem details</a:t>
            </a:r>
          </a:p>
          <a:p>
            <a:pPr lvl="2"/>
            <a:r>
              <a:rPr lang="en-US" dirty="0"/>
              <a:t>launch remediation action related to problem context</a:t>
            </a:r>
          </a:p>
          <a:p>
            <a:pPr lvl="2"/>
            <a:r>
              <a:rPr lang="en-US" dirty="0"/>
              <a:t>update Dynatrace Problem</a:t>
            </a:r>
          </a:p>
          <a:p>
            <a:pPr lvl="1"/>
            <a:r>
              <a:rPr lang="en-US" dirty="0"/>
              <a:t>stop-campaign (set rate to 0%)</a:t>
            </a:r>
          </a:p>
          <a:p>
            <a:pPr marL="0" indent="0">
              <a:buNone/>
            </a:pPr>
            <a:r>
              <a:rPr lang="en-US" dirty="0"/>
              <a:t>	</a:t>
            </a:r>
          </a:p>
          <a:p>
            <a:endParaRPr lang="en-US" dirty="0"/>
          </a:p>
          <a:p>
            <a:endParaRPr lang="en-US" dirty="0"/>
          </a:p>
        </p:txBody>
      </p:sp>
      <p:pic>
        <p:nvPicPr>
          <p:cNvPr id="6" name="Picture 5">
            <a:extLst>
              <a:ext uri="{FF2B5EF4-FFF2-40B4-BE49-F238E27FC236}">
                <a16:creationId xmlns:a16="http://schemas.microsoft.com/office/drawing/2014/main" id="{1EE4B9AC-6F29-2A41-97B8-3390E1362247}"/>
              </a:ext>
            </a:extLst>
          </p:cNvPr>
          <p:cNvPicPr>
            <a:picLocks noChangeAspect="1"/>
          </p:cNvPicPr>
          <p:nvPr/>
        </p:nvPicPr>
        <p:blipFill>
          <a:blip r:embed="rId2"/>
          <a:stretch>
            <a:fillRect/>
          </a:stretch>
        </p:blipFill>
        <p:spPr>
          <a:xfrm>
            <a:off x="6418696" y="1279059"/>
            <a:ext cx="4484832" cy="5213815"/>
          </a:xfrm>
          <a:prstGeom prst="rect">
            <a:avLst/>
          </a:prstGeom>
          <a:ln>
            <a:solidFill>
              <a:schemeClr val="tx1">
                <a:lumMod val="50000"/>
                <a:lumOff val="50000"/>
              </a:schemeClr>
            </a:solidFill>
          </a:ln>
        </p:spPr>
      </p:pic>
    </p:spTree>
    <p:extLst>
      <p:ext uri="{BB962C8B-B14F-4D97-AF65-F5344CB8AC3E}">
        <p14:creationId xmlns:p14="http://schemas.microsoft.com/office/powerpoint/2010/main" val="1665880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811D7-4F84-429E-8AAF-73F60C0446DC}"/>
              </a:ext>
            </a:extLst>
          </p:cNvPr>
          <p:cNvSpPr>
            <a:spLocks noGrp="1"/>
          </p:cNvSpPr>
          <p:nvPr>
            <p:ph type="title"/>
          </p:nvPr>
        </p:nvSpPr>
        <p:spPr/>
        <p:txBody>
          <a:bodyPr/>
          <a:lstStyle/>
          <a:p>
            <a:r>
              <a:rPr lang="en-US"/>
              <a:t>That’s it! Problem </a:t>
            </a:r>
            <a:r>
              <a:rPr lang="en-US" dirty="0"/>
              <a:t>solved automatically</a:t>
            </a:r>
          </a:p>
        </p:txBody>
      </p:sp>
      <p:sp>
        <p:nvSpPr>
          <p:cNvPr id="3" name="Text Placeholder 2">
            <a:extLst>
              <a:ext uri="{FF2B5EF4-FFF2-40B4-BE49-F238E27FC236}">
                <a16:creationId xmlns:a16="http://schemas.microsoft.com/office/drawing/2014/main" id="{6304CBF9-25F8-4600-8A58-2E54EC52B6DE}"/>
              </a:ext>
            </a:extLst>
          </p:cNvPr>
          <p:cNvSpPr>
            <a:spLocks noGrp="1"/>
          </p:cNvSpPr>
          <p:nvPr>
            <p:ph type="body" sz="quarter" idx="10"/>
          </p:nvPr>
        </p:nvSpPr>
        <p:spPr>
          <a:xfrm>
            <a:off x="838199" y="1523999"/>
            <a:ext cx="8776856" cy="1136073"/>
          </a:xfrm>
        </p:spPr>
        <p:txBody>
          <a:bodyPr>
            <a:normAutofit/>
          </a:bodyPr>
          <a:lstStyle/>
          <a:p>
            <a:r>
              <a:rPr lang="en-US" dirty="0"/>
              <a:t>Look at the Service Failure Rate. It has returned to 0%</a:t>
            </a:r>
          </a:p>
          <a:p>
            <a:pPr marL="0" indent="0">
              <a:buNone/>
            </a:pPr>
            <a:r>
              <a:rPr lang="en-US" dirty="0"/>
              <a:t>	</a:t>
            </a:r>
          </a:p>
          <a:p>
            <a:endParaRPr lang="en-US" dirty="0"/>
          </a:p>
          <a:p>
            <a:endParaRPr lang="en-US" dirty="0"/>
          </a:p>
        </p:txBody>
      </p:sp>
      <p:pic>
        <p:nvPicPr>
          <p:cNvPr id="4" name="Picture 3">
            <a:extLst>
              <a:ext uri="{FF2B5EF4-FFF2-40B4-BE49-F238E27FC236}">
                <a16:creationId xmlns:a16="http://schemas.microsoft.com/office/drawing/2014/main" id="{1A8F365B-F805-0C45-9FE2-6BFF48EC4B89}"/>
              </a:ext>
            </a:extLst>
          </p:cNvPr>
          <p:cNvPicPr>
            <a:picLocks noChangeAspect="1"/>
          </p:cNvPicPr>
          <p:nvPr/>
        </p:nvPicPr>
        <p:blipFill>
          <a:blip r:embed="rId2"/>
          <a:stretch>
            <a:fillRect/>
          </a:stretch>
        </p:blipFill>
        <p:spPr>
          <a:xfrm>
            <a:off x="1211695" y="2181513"/>
            <a:ext cx="9541825" cy="4269795"/>
          </a:xfrm>
          <a:prstGeom prst="rect">
            <a:avLst/>
          </a:prstGeom>
          <a:ln>
            <a:solidFill>
              <a:schemeClr val="tx1">
                <a:lumMod val="50000"/>
                <a:lumOff val="50000"/>
              </a:schemeClr>
            </a:solidFill>
          </a:ln>
        </p:spPr>
      </p:pic>
    </p:spTree>
    <p:extLst>
      <p:ext uri="{BB962C8B-B14F-4D97-AF65-F5344CB8AC3E}">
        <p14:creationId xmlns:p14="http://schemas.microsoft.com/office/powerpoint/2010/main" val="5826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926E-BDE6-E54F-A7C8-2565E8350F80}"/>
              </a:ext>
            </a:extLst>
          </p:cNvPr>
          <p:cNvSpPr>
            <a:spLocks noGrp="1"/>
          </p:cNvSpPr>
          <p:nvPr>
            <p:ph type="title"/>
          </p:nvPr>
        </p:nvSpPr>
        <p:spPr>
          <a:xfrm>
            <a:off x="838200" y="365126"/>
            <a:ext cx="10515600" cy="736844"/>
          </a:xfrm>
        </p:spPr>
        <p:txBody>
          <a:bodyPr/>
          <a:lstStyle/>
          <a:p>
            <a:r>
              <a:rPr lang="en-US" dirty="0"/>
              <a:t>Runbook automation workflow recap</a:t>
            </a:r>
          </a:p>
        </p:txBody>
      </p:sp>
      <p:cxnSp>
        <p:nvCxnSpPr>
          <p:cNvPr id="5" name="Straight Connector 4">
            <a:extLst>
              <a:ext uri="{FF2B5EF4-FFF2-40B4-BE49-F238E27FC236}">
                <a16:creationId xmlns:a16="http://schemas.microsoft.com/office/drawing/2014/main" id="{E7887FE6-953A-4B02-B0F8-4CF3E3399205}"/>
              </a:ext>
            </a:extLst>
          </p:cNvPr>
          <p:cNvCxnSpPr>
            <a:cxnSpLocks/>
          </p:cNvCxnSpPr>
          <p:nvPr/>
        </p:nvCxnSpPr>
        <p:spPr>
          <a:xfrm>
            <a:off x="4844416" y="2163027"/>
            <a:ext cx="0" cy="3544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938C05-6956-4B75-B201-10C29D0586FC}"/>
              </a:ext>
            </a:extLst>
          </p:cNvPr>
          <p:cNvCxnSpPr>
            <a:cxnSpLocks/>
          </p:cNvCxnSpPr>
          <p:nvPr/>
        </p:nvCxnSpPr>
        <p:spPr>
          <a:xfrm>
            <a:off x="6784658" y="2217420"/>
            <a:ext cx="0" cy="348996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94D7774-5D7A-41CD-BD0C-3CE766098B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2095" y="1776439"/>
            <a:ext cx="365126" cy="365126"/>
          </a:xfrm>
          <a:prstGeom prst="rect">
            <a:avLst/>
          </a:prstGeom>
        </p:spPr>
      </p:pic>
      <p:pic>
        <p:nvPicPr>
          <p:cNvPr id="10" name="Picture 2" descr="Image result for ansible png">
            <a:extLst>
              <a:ext uri="{FF2B5EF4-FFF2-40B4-BE49-F238E27FC236}">
                <a16:creationId xmlns:a16="http://schemas.microsoft.com/office/drawing/2014/main" id="{B01F5C26-29A5-4617-B0E4-0221AE084FA7}"/>
              </a:ext>
            </a:extLst>
          </p:cNvPr>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4621629" y="1737360"/>
            <a:ext cx="455098" cy="455098"/>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
            <a:extLst>
              <a:ext uri="{FF2B5EF4-FFF2-40B4-BE49-F238E27FC236}">
                <a16:creationId xmlns:a16="http://schemas.microsoft.com/office/drawing/2014/main" id="{D74C779D-6C45-4651-A526-EEF64290EA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34652" y="1766791"/>
            <a:ext cx="396236" cy="396236"/>
          </a:xfrm>
          <a:prstGeom prst="rect">
            <a:avLst/>
          </a:prstGeom>
        </p:spPr>
      </p:pic>
      <p:cxnSp>
        <p:nvCxnSpPr>
          <p:cNvPr id="13" name="Straight Connector 12">
            <a:extLst>
              <a:ext uri="{FF2B5EF4-FFF2-40B4-BE49-F238E27FC236}">
                <a16:creationId xmlns:a16="http://schemas.microsoft.com/office/drawing/2014/main" id="{3939D9D5-A81D-4C30-873A-FC13736A3905}"/>
              </a:ext>
            </a:extLst>
          </p:cNvPr>
          <p:cNvCxnSpPr>
            <a:cxnSpLocks/>
          </p:cNvCxnSpPr>
          <p:nvPr/>
        </p:nvCxnSpPr>
        <p:spPr>
          <a:xfrm>
            <a:off x="3132770" y="2192458"/>
            <a:ext cx="0" cy="3514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2E6A7AB-7F77-4EED-B923-CFA32550B74D}"/>
              </a:ext>
            </a:extLst>
          </p:cNvPr>
          <p:cNvCxnSpPr>
            <a:cxnSpLocks/>
          </p:cNvCxnSpPr>
          <p:nvPr/>
        </p:nvCxnSpPr>
        <p:spPr>
          <a:xfrm>
            <a:off x="3132770" y="2690843"/>
            <a:ext cx="1711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7A474B1-1F95-4E15-93DD-08A1C5000445}"/>
              </a:ext>
            </a:extLst>
          </p:cNvPr>
          <p:cNvSpPr txBox="1"/>
          <p:nvPr/>
        </p:nvSpPr>
        <p:spPr>
          <a:xfrm>
            <a:off x="3245165" y="255442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T</a:t>
            </a:r>
            <a:r>
              <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rigger promotional campaign</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with Promotion Rate set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19" name="Straight Arrow Connector 18">
            <a:extLst>
              <a:ext uri="{FF2B5EF4-FFF2-40B4-BE49-F238E27FC236}">
                <a16:creationId xmlns:a16="http://schemas.microsoft.com/office/drawing/2014/main" id="{73864E38-C20F-44F4-9EA4-49F6F15A5360}"/>
              </a:ext>
            </a:extLst>
          </p:cNvPr>
          <p:cNvCxnSpPr>
            <a:cxnSpLocks/>
          </p:cNvCxnSpPr>
          <p:nvPr/>
        </p:nvCxnSpPr>
        <p:spPr>
          <a:xfrm>
            <a:off x="4844416" y="325570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7C3DFA4-0E2B-4501-9871-067E9CCBF551}"/>
              </a:ext>
            </a:extLst>
          </p:cNvPr>
          <p:cNvSpPr txBox="1"/>
          <p:nvPr/>
        </p:nvSpPr>
        <p:spPr>
          <a:xfrm>
            <a:off x="5067204" y="308880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pic>
        <p:nvPicPr>
          <p:cNvPr id="24" name="Graphic 23" descr="Sox">
            <a:extLst>
              <a:ext uri="{FF2B5EF4-FFF2-40B4-BE49-F238E27FC236}">
                <a16:creationId xmlns:a16="http://schemas.microsoft.com/office/drawing/2014/main" id="{168D225F-02CD-4A46-A57C-8E6FAE7DEA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38159" y="1762322"/>
            <a:ext cx="455098" cy="455098"/>
          </a:xfrm>
          <a:prstGeom prst="rect">
            <a:avLst/>
          </a:prstGeom>
        </p:spPr>
      </p:pic>
      <p:cxnSp>
        <p:nvCxnSpPr>
          <p:cNvPr id="25" name="Straight Connector 24">
            <a:extLst>
              <a:ext uri="{FF2B5EF4-FFF2-40B4-BE49-F238E27FC236}">
                <a16:creationId xmlns:a16="http://schemas.microsoft.com/office/drawing/2014/main" id="{92397D01-8F57-4648-8DD5-67DF08584657}"/>
              </a:ext>
            </a:extLst>
          </p:cNvPr>
          <p:cNvCxnSpPr>
            <a:cxnSpLocks/>
          </p:cNvCxnSpPr>
          <p:nvPr/>
        </p:nvCxnSpPr>
        <p:spPr>
          <a:xfrm>
            <a:off x="8360946" y="2217420"/>
            <a:ext cx="0" cy="3489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61E777A-AC24-43B5-8124-37A8EACA15DF}"/>
              </a:ext>
            </a:extLst>
          </p:cNvPr>
          <p:cNvCxnSpPr>
            <a:cxnSpLocks/>
          </p:cNvCxnSpPr>
          <p:nvPr/>
        </p:nvCxnSpPr>
        <p:spPr>
          <a:xfrm>
            <a:off x="4840511" y="291870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AE507E-355D-46EE-9676-60E0DB6C1FE5}"/>
              </a:ext>
            </a:extLst>
          </p:cNvPr>
          <p:cNvSpPr txBox="1"/>
          <p:nvPr/>
        </p:nvSpPr>
        <p:spPr>
          <a:xfrm>
            <a:off x="5065301" y="277369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Set Promotion Rate </a:t>
            </a:r>
            <a:r>
              <a:rPr kumimoji="0" lang="de-AT" sz="800" b="1" i="0" u="none" strike="noStrike" kern="1200" cap="none" spc="0" normalizeH="0" baseline="0" noProof="0" dirty="0" err="1">
                <a:ln>
                  <a:noFill/>
                </a:ln>
                <a:solidFill>
                  <a:srgbClr val="0F1419"/>
                </a:solidFill>
                <a:effectLst/>
                <a:uLnTx/>
                <a:uFillTx/>
                <a:latin typeface="Bernina Sans" pitchFamily="2" charset="77"/>
                <a:ea typeface="Calibri Light" charset="0"/>
                <a:cs typeface="Calibri Light" charset="0"/>
              </a:rPr>
              <a:t>to</a:t>
            </a: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 50 %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0" name="Straight Arrow Connector 29">
            <a:extLst>
              <a:ext uri="{FF2B5EF4-FFF2-40B4-BE49-F238E27FC236}">
                <a16:creationId xmlns:a16="http://schemas.microsoft.com/office/drawing/2014/main" id="{99CFE327-0B37-4D51-B704-0C55BE5C8A37}"/>
              </a:ext>
            </a:extLst>
          </p:cNvPr>
          <p:cNvCxnSpPr>
            <a:cxnSpLocks/>
          </p:cNvCxnSpPr>
          <p:nvPr/>
        </p:nvCxnSpPr>
        <p:spPr>
          <a:xfrm>
            <a:off x="6784658" y="3880546"/>
            <a:ext cx="15762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550A688-45C5-42FE-BBCA-98615AABFBB3}"/>
              </a:ext>
            </a:extLst>
          </p:cNvPr>
          <p:cNvSpPr txBox="1"/>
          <p:nvPr/>
        </p:nvSpPr>
        <p:spPr>
          <a:xfrm>
            <a:off x="6829374" y="3731160"/>
            <a:ext cx="1486856" cy="272845"/>
          </a:xfrm>
          <a:prstGeom prst="rect">
            <a:avLst/>
          </a:prstGeom>
          <a:noFill/>
        </p:spPr>
        <p:txBody>
          <a:bodyPr wrap="none" lIns="0" tIns="0" rIns="0" bIns="0" rtlCol="0">
            <a:normAutofit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Monitors Sockshop &amp; detects</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rPr>
              <a:t>increase of failure rate</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
        <p:nvSpPr>
          <p:cNvPr id="33" name="TextBox 32">
            <a:extLst>
              <a:ext uri="{FF2B5EF4-FFF2-40B4-BE49-F238E27FC236}">
                <a16:creationId xmlns:a16="http://schemas.microsoft.com/office/drawing/2014/main" id="{03155BFB-6969-431A-A609-7AB4924537F7}"/>
              </a:ext>
            </a:extLst>
          </p:cNvPr>
          <p:cNvSpPr txBox="1"/>
          <p:nvPr/>
        </p:nvSpPr>
        <p:spPr>
          <a:xfrm>
            <a:off x="5098659" y="401082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Sends problem notification</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4" name="Straight Arrow Connector 33">
            <a:extLst>
              <a:ext uri="{FF2B5EF4-FFF2-40B4-BE49-F238E27FC236}">
                <a16:creationId xmlns:a16="http://schemas.microsoft.com/office/drawing/2014/main" id="{32F499AD-58EC-4DA0-AACD-971A094E0F36}"/>
              </a:ext>
            </a:extLst>
          </p:cNvPr>
          <p:cNvCxnSpPr>
            <a:cxnSpLocks/>
          </p:cNvCxnSpPr>
          <p:nvPr/>
        </p:nvCxnSpPr>
        <p:spPr>
          <a:xfrm flipH="1">
            <a:off x="4844416" y="414724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1253032-F91E-4BA1-B442-63902D4DD850}"/>
              </a:ext>
            </a:extLst>
          </p:cNvPr>
          <p:cNvCxnSpPr>
            <a:cxnSpLocks/>
          </p:cNvCxnSpPr>
          <p:nvPr/>
        </p:nvCxnSpPr>
        <p:spPr>
          <a:xfrm>
            <a:off x="4852036" y="4916866"/>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1E28998-B104-41BB-A58A-B7C23D74D168}"/>
              </a:ext>
            </a:extLst>
          </p:cNvPr>
          <p:cNvSpPr txBox="1"/>
          <p:nvPr/>
        </p:nvSpPr>
        <p:spPr>
          <a:xfrm>
            <a:off x="5074824" y="4749963"/>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custom configuration event</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38" name="Straight Arrow Connector 37">
            <a:extLst>
              <a:ext uri="{FF2B5EF4-FFF2-40B4-BE49-F238E27FC236}">
                <a16:creationId xmlns:a16="http://schemas.microsoft.com/office/drawing/2014/main" id="{7BF0EBC4-8EB5-4221-AE11-36BA163ABA5F}"/>
              </a:ext>
            </a:extLst>
          </p:cNvPr>
          <p:cNvCxnSpPr>
            <a:cxnSpLocks/>
          </p:cNvCxnSpPr>
          <p:nvPr/>
        </p:nvCxnSpPr>
        <p:spPr>
          <a:xfrm>
            <a:off x="4848131" y="4579865"/>
            <a:ext cx="35204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6CF806E-AB70-4899-AF89-BB04B8C19470}"/>
              </a:ext>
            </a:extLst>
          </p:cNvPr>
          <p:cNvSpPr txBox="1"/>
          <p:nvPr/>
        </p:nvSpPr>
        <p:spPr>
          <a:xfrm>
            <a:off x="5072921" y="4434858"/>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Set Promotion Rate to 0 %</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cxnSp>
        <p:nvCxnSpPr>
          <p:cNvPr id="41" name="Straight Arrow Connector 40">
            <a:extLst>
              <a:ext uri="{FF2B5EF4-FFF2-40B4-BE49-F238E27FC236}">
                <a16:creationId xmlns:a16="http://schemas.microsoft.com/office/drawing/2014/main" id="{7B20A30E-2802-4A4C-AB4A-A4C5412A2C5F}"/>
              </a:ext>
            </a:extLst>
          </p:cNvPr>
          <p:cNvCxnSpPr>
            <a:cxnSpLocks/>
          </p:cNvCxnSpPr>
          <p:nvPr/>
        </p:nvCxnSpPr>
        <p:spPr>
          <a:xfrm>
            <a:off x="4852036" y="5235395"/>
            <a:ext cx="194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4253E35-1ED5-4FCA-90D2-18207D3E94A5}"/>
              </a:ext>
            </a:extLst>
          </p:cNvPr>
          <p:cNvSpPr txBox="1"/>
          <p:nvPr/>
        </p:nvSpPr>
        <p:spPr>
          <a:xfrm>
            <a:off x="5074824" y="5068492"/>
            <a:ext cx="1486856" cy="272845"/>
          </a:xfrm>
          <a:prstGeom prst="rect">
            <a:avLst/>
          </a:prstGeom>
          <a:noFill/>
        </p:spPr>
        <p:txBody>
          <a:bodyPr wrap="none" lIns="0" tIns="0" rIns="0" bIns="0" rtlCol="0">
            <a:norm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de-AT" sz="800" b="1" i="0" u="none" strike="noStrike" kern="1200" cap="none" spc="0" normalizeH="0" baseline="0" noProof="0">
                <a:ln>
                  <a:noFill/>
                </a:ln>
                <a:solidFill>
                  <a:srgbClr val="0F1419"/>
                </a:solidFill>
                <a:effectLst/>
                <a:uLnTx/>
                <a:uFillTx/>
                <a:latin typeface="Bernina Sans" pitchFamily="2" charset="77"/>
                <a:ea typeface="Calibri Light" charset="0"/>
                <a:cs typeface="Calibri Light" charset="0"/>
              </a:rPr>
              <a:t>Send comment to problem</a:t>
            </a:r>
            <a:endParaRPr kumimoji="0" lang="en-US" sz="800" b="1" i="0" u="none" strike="noStrike" kern="1200" cap="none" spc="0" normalizeH="0" baseline="0" noProof="0" dirty="0">
              <a:ln>
                <a:noFill/>
              </a:ln>
              <a:solidFill>
                <a:srgbClr val="0F1419"/>
              </a:solidFill>
              <a:effectLst/>
              <a:uLnTx/>
              <a:uFillTx/>
              <a:latin typeface="Bernina Sans" pitchFamily="2" charset="77"/>
              <a:ea typeface="Calibri Light" charset="0"/>
              <a:cs typeface="Calibri Light" charset="0"/>
            </a:endParaRPr>
          </a:p>
        </p:txBody>
      </p:sp>
    </p:spTree>
    <p:extLst>
      <p:ext uri="{BB962C8B-B14F-4D97-AF65-F5344CB8AC3E}">
        <p14:creationId xmlns:p14="http://schemas.microsoft.com/office/powerpoint/2010/main" val="1577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73023-1334-4802-8E7F-3AA51DEB9B0F}"/>
              </a:ext>
            </a:extLst>
          </p:cNvPr>
          <p:cNvSpPr>
            <a:spLocks noGrp="1"/>
          </p:cNvSpPr>
          <p:nvPr>
            <p:ph type="title"/>
          </p:nvPr>
        </p:nvSpPr>
        <p:spPr/>
        <p:txBody>
          <a:bodyPr/>
          <a:lstStyle/>
          <a:p>
            <a:r>
              <a:rPr lang="en-US" dirty="0"/>
              <a:t>Clean up</a:t>
            </a:r>
          </a:p>
        </p:txBody>
      </p:sp>
    </p:spTree>
    <p:extLst>
      <p:ext uri="{BB962C8B-B14F-4D97-AF65-F5344CB8AC3E}">
        <p14:creationId xmlns:p14="http://schemas.microsoft.com/office/powerpoint/2010/main" val="28822367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4C40F-5F2F-4312-8627-EBE1DA0817DA}"/>
              </a:ext>
            </a:extLst>
          </p:cNvPr>
          <p:cNvSpPr>
            <a:spLocks noGrp="1"/>
          </p:cNvSpPr>
          <p:nvPr>
            <p:ph type="title"/>
          </p:nvPr>
        </p:nvSpPr>
        <p:spPr/>
        <p:txBody>
          <a:bodyPr/>
          <a:lstStyle/>
          <a:p>
            <a:r>
              <a:rPr lang="en-US" dirty="0"/>
              <a:t>Clean up</a:t>
            </a:r>
          </a:p>
        </p:txBody>
      </p:sp>
      <p:sp>
        <p:nvSpPr>
          <p:cNvPr id="3" name="Text Placeholder 2">
            <a:extLst>
              <a:ext uri="{FF2B5EF4-FFF2-40B4-BE49-F238E27FC236}">
                <a16:creationId xmlns:a16="http://schemas.microsoft.com/office/drawing/2014/main" id="{3EE62568-237B-4B1F-ABC0-462B2AC9ABC9}"/>
              </a:ext>
            </a:extLst>
          </p:cNvPr>
          <p:cNvSpPr>
            <a:spLocks noGrp="1"/>
          </p:cNvSpPr>
          <p:nvPr>
            <p:ph type="body" sz="quarter" idx="10"/>
          </p:nvPr>
        </p:nvSpPr>
        <p:spPr/>
        <p:txBody>
          <a:bodyPr/>
          <a:lstStyle/>
          <a:p>
            <a:r>
              <a:rPr lang="en-US" sz="2400" dirty="0"/>
              <a:t>If you want to keep the cluster running but:</a:t>
            </a:r>
          </a:p>
          <a:p>
            <a:pPr lvl="1"/>
            <a:r>
              <a:rPr lang="en-US" sz="2000" dirty="0"/>
              <a:t>remove Jenkins : execute the script </a:t>
            </a:r>
            <a:r>
              <a:rPr lang="en-US" sz="2000" b="1" dirty="0"/>
              <a:t>removeJenkins.sh</a:t>
            </a:r>
            <a:r>
              <a:rPr lang="en-US" sz="2000" dirty="0"/>
              <a:t> contained in the </a:t>
            </a:r>
            <a:r>
              <a:rPr lang="en-US" sz="2000" b="1" dirty="0" err="1"/>
              <a:t>utils</a:t>
            </a:r>
            <a:r>
              <a:rPr lang="en-US" sz="2000" dirty="0"/>
              <a:t> directory</a:t>
            </a:r>
          </a:p>
          <a:p>
            <a:pPr lvl="1"/>
            <a:r>
              <a:rPr lang="en-US" sz="2000" dirty="0"/>
              <a:t>remove Ansible Tower : execute the script </a:t>
            </a:r>
            <a:r>
              <a:rPr lang="en-US" sz="2000" b="1" dirty="0" err="1"/>
              <a:t>removeTower.sh</a:t>
            </a:r>
            <a:r>
              <a:rPr lang="en-US" sz="2000" dirty="0"/>
              <a:t> container in the </a:t>
            </a:r>
            <a:r>
              <a:rPr lang="en-US" sz="2000" b="1" dirty="0" err="1"/>
              <a:t>utils</a:t>
            </a:r>
            <a:r>
              <a:rPr lang="en-US" sz="2000" dirty="0"/>
              <a:t> directory</a:t>
            </a:r>
          </a:p>
          <a:p>
            <a:endParaRPr lang="en-US" dirty="0"/>
          </a:p>
          <a:p>
            <a:r>
              <a:rPr lang="en-US" sz="2400" dirty="0"/>
              <a:t>If you want to delete everything, feel free to delete the GKE cluster via the GKE Console</a:t>
            </a:r>
          </a:p>
        </p:txBody>
      </p:sp>
    </p:spTree>
    <p:extLst>
      <p:ext uri="{BB962C8B-B14F-4D97-AF65-F5344CB8AC3E}">
        <p14:creationId xmlns:p14="http://schemas.microsoft.com/office/powerpoint/2010/main" val="34664347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018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5291-9777-924F-0547-CD484BE1D7AB}"/>
              </a:ext>
            </a:extLst>
          </p:cNvPr>
          <p:cNvSpPr>
            <a:spLocks noGrp="1"/>
          </p:cNvSpPr>
          <p:nvPr>
            <p:ph type="title"/>
          </p:nvPr>
        </p:nvSpPr>
        <p:spPr/>
        <p:txBody>
          <a:bodyPr/>
          <a:lstStyle/>
          <a:p>
            <a:r>
              <a:rPr lang="en-IN" dirty="0"/>
              <a:t>Set Up GKE Cluster</a:t>
            </a:r>
          </a:p>
        </p:txBody>
      </p:sp>
      <p:pic>
        <p:nvPicPr>
          <p:cNvPr id="4" name="Picture 3">
            <a:extLst>
              <a:ext uri="{FF2B5EF4-FFF2-40B4-BE49-F238E27FC236}">
                <a16:creationId xmlns:a16="http://schemas.microsoft.com/office/drawing/2014/main" id="{66374EF9-FE04-ACE6-52F3-9425EE18DF87}"/>
              </a:ext>
            </a:extLst>
          </p:cNvPr>
          <p:cNvPicPr>
            <a:picLocks noChangeAspect="1"/>
          </p:cNvPicPr>
          <p:nvPr/>
        </p:nvPicPr>
        <p:blipFill>
          <a:blip r:embed="rId2"/>
          <a:stretch>
            <a:fillRect/>
          </a:stretch>
        </p:blipFill>
        <p:spPr>
          <a:xfrm>
            <a:off x="173182" y="1429637"/>
            <a:ext cx="3657475" cy="4647016"/>
          </a:xfrm>
          <a:prstGeom prst="rect">
            <a:avLst/>
          </a:prstGeom>
        </p:spPr>
      </p:pic>
      <p:sp>
        <p:nvSpPr>
          <p:cNvPr id="5" name="Rectangle 4">
            <a:extLst>
              <a:ext uri="{FF2B5EF4-FFF2-40B4-BE49-F238E27FC236}">
                <a16:creationId xmlns:a16="http://schemas.microsoft.com/office/drawing/2014/main" id="{DD2C3F36-4F3E-C620-1CD1-0964A5C8EE74}"/>
              </a:ext>
            </a:extLst>
          </p:cNvPr>
          <p:cNvSpPr/>
          <p:nvPr/>
        </p:nvSpPr>
        <p:spPr>
          <a:xfrm>
            <a:off x="443346" y="4110182"/>
            <a:ext cx="3387311" cy="840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668F48B1-9125-194C-E65A-49FEFC5606F4}"/>
              </a:ext>
            </a:extLst>
          </p:cNvPr>
          <p:cNvSpPr txBox="1"/>
          <p:nvPr/>
        </p:nvSpPr>
        <p:spPr>
          <a:xfrm>
            <a:off x="997315" y="5360503"/>
            <a:ext cx="2833342" cy="369332"/>
          </a:xfrm>
          <a:prstGeom prst="rect">
            <a:avLst/>
          </a:prstGeom>
          <a:noFill/>
          <a:ln>
            <a:solidFill>
              <a:srgbClr val="FF0000"/>
            </a:solidFill>
          </a:ln>
        </p:spPr>
        <p:txBody>
          <a:bodyPr wrap="square">
            <a:spAutoFit/>
          </a:bodyPr>
          <a:lstStyle/>
          <a:p>
            <a:r>
              <a:rPr lang="en-IN" dirty="0">
                <a:solidFill>
                  <a:srgbClr val="FF0000"/>
                </a:solidFill>
              </a:rPr>
              <a:t>Change value to 12 and 48</a:t>
            </a:r>
          </a:p>
        </p:txBody>
      </p:sp>
      <p:pic>
        <p:nvPicPr>
          <p:cNvPr id="8" name="Picture 7">
            <a:extLst>
              <a:ext uri="{FF2B5EF4-FFF2-40B4-BE49-F238E27FC236}">
                <a16:creationId xmlns:a16="http://schemas.microsoft.com/office/drawing/2014/main" id="{2158F0A1-D71A-8262-A128-75EDA5AA6AB3}"/>
              </a:ext>
            </a:extLst>
          </p:cNvPr>
          <p:cNvPicPr>
            <a:picLocks noChangeAspect="1"/>
          </p:cNvPicPr>
          <p:nvPr/>
        </p:nvPicPr>
        <p:blipFill>
          <a:blip r:embed="rId3"/>
          <a:stretch>
            <a:fillRect/>
          </a:stretch>
        </p:blipFill>
        <p:spPr>
          <a:xfrm>
            <a:off x="4221017" y="1429637"/>
            <a:ext cx="3840739" cy="4392667"/>
          </a:xfrm>
          <a:prstGeom prst="rect">
            <a:avLst/>
          </a:prstGeom>
        </p:spPr>
      </p:pic>
      <p:pic>
        <p:nvPicPr>
          <p:cNvPr id="12" name="Picture 11">
            <a:extLst>
              <a:ext uri="{FF2B5EF4-FFF2-40B4-BE49-F238E27FC236}">
                <a16:creationId xmlns:a16="http://schemas.microsoft.com/office/drawing/2014/main" id="{C9976A5C-A186-884E-3BB3-93C782A6FC60}"/>
              </a:ext>
            </a:extLst>
          </p:cNvPr>
          <p:cNvPicPr>
            <a:picLocks noChangeAspect="1"/>
          </p:cNvPicPr>
          <p:nvPr/>
        </p:nvPicPr>
        <p:blipFill>
          <a:blip r:embed="rId4"/>
          <a:stretch>
            <a:fillRect/>
          </a:stretch>
        </p:blipFill>
        <p:spPr>
          <a:xfrm>
            <a:off x="8021479" y="1429637"/>
            <a:ext cx="3997339" cy="2552588"/>
          </a:xfrm>
          <a:prstGeom prst="rect">
            <a:avLst/>
          </a:prstGeom>
        </p:spPr>
      </p:pic>
      <p:sp>
        <p:nvSpPr>
          <p:cNvPr id="13" name="Rectangle 12">
            <a:extLst>
              <a:ext uri="{FF2B5EF4-FFF2-40B4-BE49-F238E27FC236}">
                <a16:creationId xmlns:a16="http://schemas.microsoft.com/office/drawing/2014/main" id="{CE618284-C48D-967E-212A-9DB6198B1411}"/>
              </a:ext>
            </a:extLst>
          </p:cNvPr>
          <p:cNvSpPr/>
          <p:nvPr/>
        </p:nvSpPr>
        <p:spPr>
          <a:xfrm>
            <a:off x="8327178" y="2841381"/>
            <a:ext cx="2008314" cy="7797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70F4D3AA-F7F8-97C4-B1D2-FBD45C49D6CA}"/>
              </a:ext>
            </a:extLst>
          </p:cNvPr>
          <p:cNvSpPr txBox="1"/>
          <p:nvPr/>
        </p:nvSpPr>
        <p:spPr>
          <a:xfrm>
            <a:off x="8327178" y="3978126"/>
            <a:ext cx="2833342" cy="369332"/>
          </a:xfrm>
          <a:prstGeom prst="rect">
            <a:avLst/>
          </a:prstGeom>
          <a:noFill/>
          <a:ln>
            <a:solidFill>
              <a:srgbClr val="FF0000"/>
            </a:solidFill>
          </a:ln>
        </p:spPr>
        <p:txBody>
          <a:bodyPr wrap="square">
            <a:spAutoFit/>
          </a:bodyPr>
          <a:lstStyle/>
          <a:p>
            <a:r>
              <a:rPr lang="en-IN" dirty="0">
                <a:solidFill>
                  <a:srgbClr val="FF0000"/>
                </a:solidFill>
              </a:rPr>
              <a:t>Uncheck the GKE usage </a:t>
            </a:r>
          </a:p>
        </p:txBody>
      </p:sp>
    </p:spTree>
    <p:extLst>
      <p:ext uri="{BB962C8B-B14F-4D97-AF65-F5344CB8AC3E}">
        <p14:creationId xmlns:p14="http://schemas.microsoft.com/office/powerpoint/2010/main" val="1704650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E9086-52F0-9E98-9B71-5B7CF87C6BAA}"/>
              </a:ext>
            </a:extLst>
          </p:cNvPr>
          <p:cNvSpPr>
            <a:spLocks noGrp="1"/>
          </p:cNvSpPr>
          <p:nvPr>
            <p:ph type="title"/>
          </p:nvPr>
        </p:nvSpPr>
        <p:spPr/>
        <p:txBody>
          <a:bodyPr/>
          <a:lstStyle/>
          <a:p>
            <a:r>
              <a:rPr lang="en-IN" dirty="0"/>
              <a:t>Set Up GKE Cluster</a:t>
            </a:r>
          </a:p>
        </p:txBody>
      </p:sp>
      <p:pic>
        <p:nvPicPr>
          <p:cNvPr id="4" name="Picture 3">
            <a:extLst>
              <a:ext uri="{FF2B5EF4-FFF2-40B4-BE49-F238E27FC236}">
                <a16:creationId xmlns:a16="http://schemas.microsoft.com/office/drawing/2014/main" id="{D48818A4-EA56-81AF-A144-C2AF5C97AF0C}"/>
              </a:ext>
            </a:extLst>
          </p:cNvPr>
          <p:cNvPicPr>
            <a:picLocks noChangeAspect="1"/>
          </p:cNvPicPr>
          <p:nvPr/>
        </p:nvPicPr>
        <p:blipFill>
          <a:blip r:embed="rId2"/>
          <a:stretch>
            <a:fillRect/>
          </a:stretch>
        </p:blipFill>
        <p:spPr>
          <a:xfrm>
            <a:off x="804898" y="1452736"/>
            <a:ext cx="4441893" cy="4388857"/>
          </a:xfrm>
          <a:prstGeom prst="rect">
            <a:avLst/>
          </a:prstGeom>
        </p:spPr>
      </p:pic>
      <p:sp>
        <p:nvSpPr>
          <p:cNvPr id="5" name="TextBox 4">
            <a:extLst>
              <a:ext uri="{FF2B5EF4-FFF2-40B4-BE49-F238E27FC236}">
                <a16:creationId xmlns:a16="http://schemas.microsoft.com/office/drawing/2014/main" id="{E73EA8CB-E870-2D3F-4802-C5E1072BE99C}"/>
              </a:ext>
            </a:extLst>
          </p:cNvPr>
          <p:cNvSpPr txBox="1"/>
          <p:nvPr/>
        </p:nvSpPr>
        <p:spPr>
          <a:xfrm>
            <a:off x="1061345" y="5701918"/>
            <a:ext cx="3706605" cy="980882"/>
          </a:xfrm>
          <a:prstGeom prst="rect">
            <a:avLst/>
          </a:prstGeom>
          <a:noFill/>
          <a:ln>
            <a:solidFill>
              <a:srgbClr val="FF0000"/>
            </a:solidFill>
          </a:ln>
        </p:spPr>
        <p:txBody>
          <a:bodyPr wrap="square">
            <a:spAutoFit/>
          </a:bodyPr>
          <a:lstStyle/>
          <a:p>
            <a:r>
              <a:rPr lang="en-IN" dirty="0">
                <a:solidFill>
                  <a:srgbClr val="FF0000"/>
                </a:solidFill>
              </a:rPr>
              <a:t>Create Cluster </a:t>
            </a:r>
          </a:p>
          <a:p>
            <a:endParaRPr lang="en-IN" dirty="0">
              <a:solidFill>
                <a:srgbClr val="FF0000"/>
              </a:solidFill>
            </a:endParaRPr>
          </a:p>
          <a:p>
            <a:r>
              <a:rPr lang="en-IN" sz="1600" i="1" dirty="0">
                <a:solidFill>
                  <a:srgbClr val="FF0000"/>
                </a:solidFill>
              </a:rPr>
              <a:t>This might take 10 minutes to create</a:t>
            </a:r>
            <a:endParaRPr lang="en-IN" i="1" dirty="0">
              <a:solidFill>
                <a:srgbClr val="FF0000"/>
              </a:solidFill>
            </a:endParaRPr>
          </a:p>
        </p:txBody>
      </p:sp>
      <p:pic>
        <p:nvPicPr>
          <p:cNvPr id="7" name="Picture 6">
            <a:extLst>
              <a:ext uri="{FF2B5EF4-FFF2-40B4-BE49-F238E27FC236}">
                <a16:creationId xmlns:a16="http://schemas.microsoft.com/office/drawing/2014/main" id="{6DE4D2BD-B6F7-04C2-5774-754612814AF3}"/>
              </a:ext>
            </a:extLst>
          </p:cNvPr>
          <p:cNvPicPr>
            <a:picLocks noChangeAspect="1"/>
          </p:cNvPicPr>
          <p:nvPr/>
        </p:nvPicPr>
        <p:blipFill>
          <a:blip r:embed="rId3"/>
          <a:stretch>
            <a:fillRect/>
          </a:stretch>
        </p:blipFill>
        <p:spPr>
          <a:xfrm>
            <a:off x="4476694" y="2523549"/>
            <a:ext cx="7487341" cy="2247229"/>
          </a:xfrm>
          <a:prstGeom prst="rect">
            <a:avLst/>
          </a:prstGeom>
        </p:spPr>
      </p:pic>
      <p:sp>
        <p:nvSpPr>
          <p:cNvPr id="8" name="Rectangle 7">
            <a:extLst>
              <a:ext uri="{FF2B5EF4-FFF2-40B4-BE49-F238E27FC236}">
                <a16:creationId xmlns:a16="http://schemas.microsoft.com/office/drawing/2014/main" id="{7C6DD91C-0749-F502-80EE-4FACD84662A3}"/>
              </a:ext>
            </a:extLst>
          </p:cNvPr>
          <p:cNvSpPr/>
          <p:nvPr/>
        </p:nvSpPr>
        <p:spPr>
          <a:xfrm>
            <a:off x="5682405" y="3618081"/>
            <a:ext cx="5432118" cy="334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E3AA2A0-3C5F-9ADD-0243-48A8C1644DF6}"/>
              </a:ext>
            </a:extLst>
          </p:cNvPr>
          <p:cNvSpPr txBox="1"/>
          <p:nvPr/>
        </p:nvSpPr>
        <p:spPr>
          <a:xfrm>
            <a:off x="7065284" y="4721036"/>
            <a:ext cx="3706605" cy="369332"/>
          </a:xfrm>
          <a:prstGeom prst="rect">
            <a:avLst/>
          </a:prstGeom>
          <a:noFill/>
          <a:ln>
            <a:solidFill>
              <a:srgbClr val="FF0000"/>
            </a:solidFill>
          </a:ln>
        </p:spPr>
        <p:txBody>
          <a:bodyPr wrap="square">
            <a:spAutoFit/>
          </a:bodyPr>
          <a:lstStyle/>
          <a:p>
            <a:r>
              <a:rPr lang="en-IN" i="1" dirty="0">
                <a:solidFill>
                  <a:srgbClr val="FF0000"/>
                </a:solidFill>
              </a:rPr>
              <a:t>Wait for the status to get create</a:t>
            </a:r>
          </a:p>
        </p:txBody>
      </p:sp>
    </p:spTree>
    <p:extLst>
      <p:ext uri="{BB962C8B-B14F-4D97-AF65-F5344CB8AC3E}">
        <p14:creationId xmlns:p14="http://schemas.microsoft.com/office/powerpoint/2010/main" val="277913209"/>
      </p:ext>
    </p:extLst>
  </p:cSld>
  <p:clrMapOvr>
    <a:masterClrMapping/>
  </p:clrMapOvr>
</p:sld>
</file>

<file path=ppt/theme/theme1.xml><?xml version="1.0" encoding="utf-8"?>
<a:theme xmlns:a="http://schemas.openxmlformats.org/drawingml/2006/main" name="RoadmapTheme">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admapTheme" id="{E4104023-A560-41AA-8CD9-B3E5ECC48E66}" vid="{FA8E009A-450B-4C2F-8F31-825F8320AB5F}"/>
    </a:ext>
  </a:extLst>
</a:theme>
</file>

<file path=ppt/theme/theme2.xml><?xml version="1.0" encoding="utf-8"?>
<a:theme xmlns:a="http://schemas.openxmlformats.org/drawingml/2006/main" name="BLACK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DD1CCBF2-53DD-4F9C-8DC0-7A677C87D567}"/>
    </a:ext>
  </a:extLst>
</a:theme>
</file>

<file path=ppt/theme/theme3.xml><?xml version="1.0" encoding="utf-8"?>
<a:theme xmlns:a="http://schemas.openxmlformats.org/drawingml/2006/main" name="WHITE SLIDES_1">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80431DCD-D1D2-44A6-B809-ECDE538A0A28}"/>
    </a:ext>
  </a:extLst>
</a:theme>
</file>

<file path=ppt/theme/theme4.xml><?xml version="1.0" encoding="utf-8"?>
<a:theme xmlns:a="http://schemas.openxmlformats.org/drawingml/2006/main" name="WHITE SLIDES_2">
  <a:themeElements>
    <a:clrScheme name="Custom 2">
      <a:dk1>
        <a:srgbClr val="000000"/>
      </a:dk1>
      <a:lt1>
        <a:srgbClr val="FFFFFF"/>
      </a:lt1>
      <a:dk2>
        <a:srgbClr val="44546A"/>
      </a:dk2>
      <a:lt2>
        <a:srgbClr val="E7E6E6"/>
      </a:lt2>
      <a:accent1>
        <a:srgbClr val="1495FF"/>
      </a:accent1>
      <a:accent2>
        <a:srgbClr val="8A36D0"/>
      </a:accent2>
      <a:accent3>
        <a:srgbClr val="DADADA"/>
      </a:accent3>
      <a:accent4>
        <a:srgbClr val="FFFFFF"/>
      </a:accent4>
      <a:accent5>
        <a:srgbClr val="5B9BD5"/>
      </a:accent5>
      <a:accent6>
        <a:srgbClr val="73BD28"/>
      </a:accent6>
      <a:hlink>
        <a:srgbClr val="3DB3E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002).pptx  -  Read-Only" id="{BA328B17-DD20-4638-9F91-E80F6F45D5C2}" vid="{5B57CDBC-BDF4-4E41-887E-EBA742003075}"/>
    </a:ext>
  </a:extLst>
</a:theme>
</file>

<file path=ppt/theme/theme5.xml><?xml version="1.0" encoding="utf-8"?>
<a:theme xmlns:a="http://schemas.openxmlformats.org/drawingml/2006/main" name="1_WHITE SLIDES_1">
  <a:themeElements>
    <a:clrScheme name="Custom 16">
      <a:dk1>
        <a:srgbClr val="0F1419"/>
      </a:dk1>
      <a:lt1>
        <a:srgbClr val="FFFFFF"/>
      </a:lt1>
      <a:dk2>
        <a:srgbClr val="323538"/>
      </a:dk2>
      <a:lt2>
        <a:srgbClr val="E7E7E7"/>
      </a:lt2>
      <a:accent1>
        <a:srgbClr val="1495FF"/>
      </a:accent1>
      <a:accent2>
        <a:srgbClr val="8A36D0"/>
      </a:accent2>
      <a:accent3>
        <a:srgbClr val="3471DB"/>
      </a:accent3>
      <a:accent4>
        <a:srgbClr val="4361C8"/>
      </a:accent4>
      <a:accent5>
        <a:srgbClr val="5351B6"/>
      </a:accent5>
      <a:accent6>
        <a:srgbClr val="6140A3"/>
      </a:accent6>
      <a:hlink>
        <a:srgbClr val="2483EE"/>
      </a:hlink>
      <a:folHlink>
        <a:srgbClr val="2483E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ynatrace_New_Template_Controlled_Release" id="{7389F236-E99A-8C4D-ACB6-DE4C0406A2D8}" vid="{42CC4741-7462-8C4D-974C-DBDBCE15D624}"/>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9216698C2C2A740867E296D404627FB" ma:contentTypeVersion="10" ma:contentTypeDescription="Create a new document." ma:contentTypeScope="" ma:versionID="13d4f2f875db68697cd6f47cbc024ff3">
  <xsd:schema xmlns:xsd="http://www.w3.org/2001/XMLSchema" xmlns:xs="http://www.w3.org/2001/XMLSchema" xmlns:p="http://schemas.microsoft.com/office/2006/metadata/properties" xmlns:ns3="66baa4a4-cbe7-4657-a47f-71eecd148730" targetNamespace="http://schemas.microsoft.com/office/2006/metadata/properties" ma:root="true" ma:fieldsID="8d1a8872e12958bf1a3efb4ee33bf1f5" ns3:_="">
    <xsd:import namespace="66baa4a4-cbe7-4657-a47f-71eecd148730"/>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baa4a4-cbe7-4657-a47f-71eecd14873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ED1EE9-3ED6-4D76-B066-2E8CDB246784}">
  <ds:schemaRefs>
    <ds:schemaRef ds:uri="http://schemas.microsoft.com/sharepoint/v3/contenttype/forms"/>
  </ds:schemaRefs>
</ds:datastoreItem>
</file>

<file path=customXml/itemProps2.xml><?xml version="1.0" encoding="utf-8"?>
<ds:datastoreItem xmlns:ds="http://schemas.openxmlformats.org/officeDocument/2006/customXml" ds:itemID="{761E467E-A2AD-4D0D-89E8-D0BCF2F3F768}">
  <ds:schemaRefs>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66baa4a4-cbe7-4657-a47f-71eecd148730"/>
  </ds:schemaRefs>
</ds:datastoreItem>
</file>

<file path=customXml/itemProps3.xml><?xml version="1.0" encoding="utf-8"?>
<ds:datastoreItem xmlns:ds="http://schemas.openxmlformats.org/officeDocument/2006/customXml" ds:itemID="{2D2261C3-BF76-4EB1-A0B2-ADCADC9519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baa4a4-cbe7-4657-a47f-71eecd1487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RoadmapTheme</Template>
  <TotalTime>10333</TotalTime>
  <Words>3401</Words>
  <Application>Microsoft Office PowerPoint</Application>
  <PresentationFormat>Widescreen</PresentationFormat>
  <Paragraphs>417</Paragraphs>
  <Slides>76</Slides>
  <Notes>6</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76</vt:i4>
      </vt:variant>
    </vt:vector>
  </HeadingPairs>
  <TitlesOfParts>
    <vt:vector size="89" baseType="lpstr">
      <vt:lpstr>Arial</vt:lpstr>
      <vt:lpstr>Bernina Sans</vt:lpstr>
      <vt:lpstr>Bernina Sans Condensed</vt:lpstr>
      <vt:lpstr>Bernina Sans Light</vt:lpstr>
      <vt:lpstr>Calibri</vt:lpstr>
      <vt:lpstr>Calibri Light</vt:lpstr>
      <vt:lpstr>Consolas</vt:lpstr>
      <vt:lpstr>RoadmapTheme</vt:lpstr>
      <vt:lpstr>BLACK SLIDES_2</vt:lpstr>
      <vt:lpstr>WHITE SLIDES_1</vt:lpstr>
      <vt:lpstr>WHITE SLIDES_2</vt:lpstr>
      <vt:lpstr>1_WHITE SLIDES_1</vt:lpstr>
      <vt:lpstr>Bitmap Image</vt:lpstr>
      <vt:lpstr>Dynatrace Advance Observability </vt:lpstr>
      <vt:lpstr>PowerPoint Presentation</vt:lpstr>
      <vt:lpstr>What we will accomplish</vt:lpstr>
      <vt:lpstr>Workshop Setup</vt:lpstr>
      <vt:lpstr>Setting Up GKE Cluster </vt:lpstr>
      <vt:lpstr>Setting Up GKE Cluster </vt:lpstr>
      <vt:lpstr>Set Up GKE Cluster</vt:lpstr>
      <vt:lpstr>Set Up GKE Cluster</vt:lpstr>
      <vt:lpstr>Set Up GKE Cluster</vt:lpstr>
      <vt:lpstr>Integrate with Dynatrace</vt:lpstr>
      <vt:lpstr>Integrate With Dynatrace</vt:lpstr>
      <vt:lpstr>Configuring Cluster For Dynatrace Integration</vt:lpstr>
      <vt:lpstr>Configuring Cluster For Dynatrace Integration</vt:lpstr>
      <vt:lpstr>Configuring Cluster For Dynatrace Integration</vt:lpstr>
      <vt:lpstr>Verify In Dynatrace in Deployment Status</vt:lpstr>
      <vt:lpstr>Sock Shop Application</vt:lpstr>
      <vt:lpstr>Sock Shop architecture</vt:lpstr>
      <vt:lpstr>Setup Sockhop – Cloning our repository</vt:lpstr>
      <vt:lpstr>Dynatrace Credentials – Tenant ID &amp; Environment ID</vt:lpstr>
      <vt:lpstr>Dynatrace Credentials – API Token</vt:lpstr>
      <vt:lpstr>Dynatrace Credentials – Pass Token</vt:lpstr>
      <vt:lpstr>Creating our Credentials</vt:lpstr>
      <vt:lpstr>Setup our GKE Cluster</vt:lpstr>
      <vt:lpstr>Validate our Cluster setup</vt:lpstr>
      <vt:lpstr>Validate our Cluster setup </vt:lpstr>
      <vt:lpstr>Validate our Cluster setup</vt:lpstr>
      <vt:lpstr>Verify Data in Dynatrace </vt:lpstr>
      <vt:lpstr>To be continued</vt:lpstr>
      <vt:lpstr>Clean up script placeholder</vt:lpstr>
      <vt:lpstr>Validate Dynatrace</vt:lpstr>
      <vt:lpstr>Deploying Jenkins</vt:lpstr>
      <vt:lpstr>Jenkins</vt:lpstr>
      <vt:lpstr>What our Pipeline will look like (hopefully)</vt:lpstr>
      <vt:lpstr>Deploy Jenkins</vt:lpstr>
      <vt:lpstr>Jenkins Setup</vt:lpstr>
      <vt:lpstr>Run our first pipeline</vt:lpstr>
      <vt:lpstr>If all goes well…</vt:lpstr>
      <vt:lpstr>Dynatrace Integration</vt:lpstr>
      <vt:lpstr>Dynatrace Integration</vt:lpstr>
      <vt:lpstr>Install Jenkins Plugin</vt:lpstr>
      <vt:lpstr>Dynatrace API</vt:lpstr>
      <vt:lpstr>Jenkins Configuration</vt:lpstr>
      <vt:lpstr>Adding Events to our Pipeline</vt:lpstr>
      <vt:lpstr>Adding Events to our Pipeline</vt:lpstr>
      <vt:lpstr>Adding Events to our Pipeline – Deployment Events</vt:lpstr>
      <vt:lpstr>Adding Events to our Pipeline – Record Perf Test</vt:lpstr>
      <vt:lpstr>Adding Events to our Pipeline – Compare results to monspec</vt:lpstr>
      <vt:lpstr>Sample Monspec File</vt:lpstr>
      <vt:lpstr>Adding Events to our Pipeline</vt:lpstr>
      <vt:lpstr>Let’s test our Integration</vt:lpstr>
      <vt:lpstr>Deploy Build Two</vt:lpstr>
      <vt:lpstr>Now our build should fail</vt:lpstr>
      <vt:lpstr>Deploy Ansible Tower</vt:lpstr>
      <vt:lpstr>Auto-remediation with Ansible Tower</vt:lpstr>
      <vt:lpstr>Ansible and Ansible Tower</vt:lpstr>
      <vt:lpstr>Promotional campaign </vt:lpstr>
      <vt:lpstr>Runbook automation workflow</vt:lpstr>
      <vt:lpstr>Deploy Ansible Tower</vt:lpstr>
      <vt:lpstr>Log in the Ansible Tower console</vt:lpstr>
      <vt:lpstr>Configure Dynatrace  Problem Notification</vt:lpstr>
      <vt:lpstr>Configure Ansible Tower integration</vt:lpstr>
      <vt:lpstr>Adjust Anomaly Detection</vt:lpstr>
      <vt:lpstr>Adjust Anomaly Detection (Cont.)</vt:lpstr>
      <vt:lpstr>Adjust Anomaly Detection (Cont.)</vt:lpstr>
      <vt:lpstr>Launch Campaign playbook</vt:lpstr>
      <vt:lpstr>Observe the promotional campaign</vt:lpstr>
      <vt:lpstr>Observe the promotional campaign</vt:lpstr>
      <vt:lpstr>Observe the promotional campaign</vt:lpstr>
      <vt:lpstr>Observe the auto-remediation playbook actions</vt:lpstr>
      <vt:lpstr>Observe the auto-remediation playbook actions</vt:lpstr>
      <vt:lpstr>Observe the auto-remediation playbook actions</vt:lpstr>
      <vt:lpstr>That’s it! Problem solved automatically</vt:lpstr>
      <vt:lpstr>Runbook automation workflow recap</vt:lpstr>
      <vt:lpstr>Clean up</vt:lpstr>
      <vt:lpstr>Clean 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Dynatrace/Jenkins Integration</dc:title>
  <dc:creator>Segar, Wayne</dc:creator>
  <cp:lastModifiedBy>Agrawal, Nalin</cp:lastModifiedBy>
  <cp:revision>10</cp:revision>
  <dcterms:created xsi:type="dcterms:W3CDTF">2019-07-19T17:51:55Z</dcterms:created>
  <dcterms:modified xsi:type="dcterms:W3CDTF">2022-09-11T16:02:25Z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0x01010009216698C2C2A740867E296D404627FB</vt:lpwstr>
  </property>
</Properties>
</file>